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4" r:id="rId5"/>
    <p:sldId id="262" r:id="rId6"/>
    <p:sldId id="263" r:id="rId7"/>
    <p:sldId id="265" r:id="rId8"/>
    <p:sldId id="258" r:id="rId9"/>
    <p:sldId id="259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133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Безимени-1 коп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541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3596" y="670579"/>
            <a:ext cx="6230978" cy="44218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 общеобразовательная программа – образовательная программа дошкольного образования </a:t>
            </a:r>
            <a:b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бюджетного дошкольного образовательного учреждения детского сада комбинированного вида №7 «Росинка»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Бугульминского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муниципального района </a:t>
            </a:r>
            <a:b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Татарстан</a:t>
            </a:r>
            <a:b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переходный период</a:t>
            </a:r>
            <a:b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9559" y="5214583"/>
            <a:ext cx="4653886" cy="1096899"/>
          </a:xfrm>
        </p:spPr>
        <p:txBody>
          <a:bodyPr/>
          <a:lstStyle/>
          <a:p>
            <a:r>
              <a:rPr lang="ru-RU" dirty="0" smtClean="0"/>
              <a:t>Краткая презентация для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281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" y="18281"/>
            <a:ext cx="107259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51"/>
          <p:cNvGrpSpPr>
            <a:grpSpLocks/>
          </p:cNvGrpSpPr>
          <p:nvPr/>
        </p:nvGrpSpPr>
        <p:grpSpPr bwMode="auto">
          <a:xfrm>
            <a:off x="285348" y="2911689"/>
            <a:ext cx="1720082" cy="3538041"/>
            <a:chOff x="68" y="436"/>
            <a:chExt cx="1678" cy="3697"/>
          </a:xfrm>
        </p:grpSpPr>
        <p:grpSp>
          <p:nvGrpSpPr>
            <p:cNvPr id="3" name="Group 248"/>
            <p:cNvGrpSpPr>
              <a:grpSpLocks/>
            </p:cNvGrpSpPr>
            <p:nvPr/>
          </p:nvGrpSpPr>
          <p:grpSpPr bwMode="auto">
            <a:xfrm>
              <a:off x="240" y="1983"/>
              <a:ext cx="1385" cy="2150"/>
              <a:chOff x="862" y="713"/>
              <a:chExt cx="3780" cy="3490"/>
            </a:xfrm>
          </p:grpSpPr>
          <p:grpSp>
            <p:nvGrpSpPr>
              <p:cNvPr id="25" name="Group 249"/>
              <p:cNvGrpSpPr>
                <a:grpSpLocks/>
              </p:cNvGrpSpPr>
              <p:nvPr/>
            </p:nvGrpSpPr>
            <p:grpSpPr bwMode="auto">
              <a:xfrm>
                <a:off x="1082" y="2210"/>
                <a:ext cx="3406" cy="1993"/>
                <a:chOff x="1082" y="2355"/>
                <a:chExt cx="3406" cy="1993"/>
              </a:xfrm>
            </p:grpSpPr>
            <p:sp>
              <p:nvSpPr>
                <p:cNvPr id="38" name="Freeform 250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9" name="Freeform 251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" name="Freeform 252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6" name="Group 253"/>
              <p:cNvGrpSpPr>
                <a:grpSpLocks/>
              </p:cNvGrpSpPr>
              <p:nvPr/>
            </p:nvGrpSpPr>
            <p:grpSpPr bwMode="auto">
              <a:xfrm>
                <a:off x="1009" y="1723"/>
                <a:ext cx="3527" cy="1993"/>
                <a:chOff x="1082" y="2355"/>
                <a:chExt cx="3406" cy="1993"/>
              </a:xfrm>
            </p:grpSpPr>
            <p:sp>
              <p:nvSpPr>
                <p:cNvPr id="35" name="Freeform 254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9797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" name="Freeform 255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Freeform 256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B4B4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Group 257"/>
              <p:cNvGrpSpPr>
                <a:grpSpLocks/>
              </p:cNvGrpSpPr>
              <p:nvPr/>
            </p:nvGrpSpPr>
            <p:grpSpPr bwMode="auto">
              <a:xfrm>
                <a:off x="935" y="1219"/>
                <a:ext cx="3653" cy="1993"/>
                <a:chOff x="1082" y="2355"/>
                <a:chExt cx="3406" cy="1993"/>
              </a:xfrm>
            </p:grpSpPr>
            <p:sp>
              <p:nvSpPr>
                <p:cNvPr id="32" name="Freeform 258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A9A9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Freeform 259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Freeform 260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8" name="Group 261"/>
              <p:cNvGrpSpPr>
                <a:grpSpLocks/>
              </p:cNvGrpSpPr>
              <p:nvPr/>
            </p:nvGrpSpPr>
            <p:grpSpPr bwMode="auto">
              <a:xfrm>
                <a:off x="862" y="713"/>
                <a:ext cx="3780" cy="1993"/>
                <a:chOff x="1082" y="2355"/>
                <a:chExt cx="3406" cy="1993"/>
              </a:xfrm>
            </p:grpSpPr>
            <p:sp>
              <p:nvSpPr>
                <p:cNvPr id="29" name="Freeform 262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BEBEB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Freeform 263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Freeform 264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6D6D6"/>
                    </a:gs>
                    <a:gs pos="100000">
                      <a:srgbClr val="F8F8F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4" name="Group 350"/>
            <p:cNvGrpSpPr>
              <a:grpSpLocks/>
            </p:cNvGrpSpPr>
            <p:nvPr/>
          </p:nvGrpSpPr>
          <p:grpSpPr bwMode="auto">
            <a:xfrm>
              <a:off x="113" y="754"/>
              <a:ext cx="1587" cy="2150"/>
              <a:chOff x="113" y="754"/>
              <a:chExt cx="1587" cy="2150"/>
            </a:xfrm>
          </p:grpSpPr>
          <p:grpSp>
            <p:nvGrpSpPr>
              <p:cNvPr id="9" name="Group 266"/>
              <p:cNvGrpSpPr>
                <a:grpSpLocks/>
              </p:cNvGrpSpPr>
              <p:nvPr/>
            </p:nvGrpSpPr>
            <p:grpSpPr bwMode="auto">
              <a:xfrm>
                <a:off x="205" y="1676"/>
                <a:ext cx="1430" cy="1228"/>
                <a:chOff x="1082" y="2355"/>
                <a:chExt cx="3406" cy="1993"/>
              </a:xfrm>
            </p:grpSpPr>
            <p:sp>
              <p:nvSpPr>
                <p:cNvPr id="22" name="Freeform 267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Freeform 268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FF99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Freeform 269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270"/>
              <p:cNvGrpSpPr>
                <a:grpSpLocks/>
              </p:cNvGrpSpPr>
              <p:nvPr/>
            </p:nvGrpSpPr>
            <p:grpSpPr bwMode="auto">
              <a:xfrm>
                <a:off x="175" y="1376"/>
                <a:ext cx="1480" cy="1228"/>
                <a:chOff x="1082" y="2355"/>
                <a:chExt cx="3406" cy="1993"/>
              </a:xfrm>
            </p:grpSpPr>
            <p:sp>
              <p:nvSpPr>
                <p:cNvPr id="19" name="Freeform 271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4D4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" name="Freeform 272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Freeform 273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B4B4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274"/>
              <p:cNvGrpSpPr>
                <a:grpSpLocks/>
              </p:cNvGrpSpPr>
              <p:nvPr/>
            </p:nvGrpSpPr>
            <p:grpSpPr bwMode="auto">
              <a:xfrm>
                <a:off x="144" y="1066"/>
                <a:ext cx="1533" cy="1227"/>
                <a:chOff x="1082" y="2355"/>
                <a:chExt cx="3406" cy="1993"/>
              </a:xfrm>
            </p:grpSpPr>
            <p:sp>
              <p:nvSpPr>
                <p:cNvPr id="16" name="Freeform 275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EDE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7" name="Freeform 276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" name="Freeform 277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278"/>
              <p:cNvGrpSpPr>
                <a:grpSpLocks/>
              </p:cNvGrpSpPr>
              <p:nvPr/>
            </p:nvGrpSpPr>
            <p:grpSpPr bwMode="auto">
              <a:xfrm>
                <a:off x="113" y="754"/>
                <a:ext cx="1587" cy="1228"/>
                <a:chOff x="1082" y="2355"/>
                <a:chExt cx="3406" cy="1993"/>
              </a:xfrm>
            </p:grpSpPr>
            <p:sp>
              <p:nvSpPr>
                <p:cNvPr id="13" name="Freeform 279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" name="Freeform 280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B275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" name="Freeform 281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6D6D6"/>
                    </a:gs>
                    <a:gs pos="100000">
                      <a:srgbClr val="F8F8F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5" name="Group 345"/>
            <p:cNvGrpSpPr>
              <a:grpSpLocks/>
            </p:cNvGrpSpPr>
            <p:nvPr/>
          </p:nvGrpSpPr>
          <p:grpSpPr bwMode="auto">
            <a:xfrm>
              <a:off x="68" y="436"/>
              <a:ext cx="1678" cy="1228"/>
              <a:chOff x="1082" y="2355"/>
              <a:chExt cx="3406" cy="1993"/>
            </a:xfrm>
          </p:grpSpPr>
          <p:sp>
            <p:nvSpPr>
              <p:cNvPr id="6" name="Freeform 346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66 w 1323"/>
                  <a:gd name="T1" fmla="*/ 367 h 1322"/>
                  <a:gd name="T2" fmla="*/ 1567 w 1323"/>
                  <a:gd name="T3" fmla="*/ 1322 h 1322"/>
                  <a:gd name="T4" fmla="*/ 1567 w 1323"/>
                  <a:gd name="T5" fmla="*/ 974 h 1322"/>
                  <a:gd name="T6" fmla="*/ 0 w 1323"/>
                  <a:gd name="T7" fmla="*/ 0 h 1322"/>
                  <a:gd name="T8" fmla="*/ 66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" name="Freeform 347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rgbClr val="FF5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" name="Freeform 348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D6D6"/>
                  </a:gs>
                  <a:gs pos="100000">
                    <a:srgbClr val="F8F8F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41" name="Group 283"/>
          <p:cNvGrpSpPr>
            <a:grpSpLocks/>
          </p:cNvGrpSpPr>
          <p:nvPr/>
        </p:nvGrpSpPr>
        <p:grpSpPr bwMode="auto">
          <a:xfrm>
            <a:off x="620310" y="1997289"/>
            <a:ext cx="625484" cy="904730"/>
            <a:chOff x="2111" y="2247"/>
            <a:chExt cx="592" cy="1034"/>
          </a:xfrm>
        </p:grpSpPr>
        <p:sp>
          <p:nvSpPr>
            <p:cNvPr id="42" name="Freeform 284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>
                <a:gd name="T0" fmla="*/ 1709894 w 320"/>
                <a:gd name="T1" fmla="*/ 4061 h 479"/>
                <a:gd name="T2" fmla="*/ 1507212 w 320"/>
                <a:gd name="T3" fmla="*/ 129641 h 479"/>
                <a:gd name="T4" fmla="*/ 1293722 w 320"/>
                <a:gd name="T5" fmla="*/ 4061 h 479"/>
                <a:gd name="T6" fmla="*/ 716672 w 320"/>
                <a:gd name="T7" fmla="*/ 67774 h 479"/>
                <a:gd name="T8" fmla="*/ 11137 w 320"/>
                <a:gd name="T9" fmla="*/ 687586 h 479"/>
                <a:gd name="T10" fmla="*/ 368024 w 320"/>
                <a:gd name="T11" fmla="*/ 842420 h 479"/>
                <a:gd name="T12" fmla="*/ 873957 w 320"/>
                <a:gd name="T13" fmla="*/ 225180 h 479"/>
                <a:gd name="T14" fmla="*/ 143101 w 320"/>
                <a:gd name="T15" fmla="*/ 1624297 h 479"/>
                <a:gd name="T16" fmla="*/ 347537 w 320"/>
                <a:gd name="T17" fmla="*/ 1840057 h 479"/>
                <a:gd name="T18" fmla="*/ 1353380 w 320"/>
                <a:gd name="T19" fmla="*/ 1738541 h 479"/>
                <a:gd name="T20" fmla="*/ 1496051 w 320"/>
                <a:gd name="T21" fmla="*/ 916836 h 479"/>
                <a:gd name="T22" fmla="*/ 1721005 w 320"/>
                <a:gd name="T23" fmla="*/ 1735601 h 479"/>
                <a:gd name="T24" fmla="*/ 2666189 w 320"/>
                <a:gd name="T25" fmla="*/ 1849989 h 479"/>
                <a:gd name="T26" fmla="*/ 2872138 w 320"/>
                <a:gd name="T27" fmla="*/ 1608485 h 479"/>
                <a:gd name="T28" fmla="*/ 2134240 w 320"/>
                <a:gd name="T29" fmla="*/ 225180 h 479"/>
                <a:gd name="T30" fmla="*/ 2336735 w 320"/>
                <a:gd name="T31" fmla="*/ 531903 h 479"/>
                <a:gd name="T32" fmla="*/ 2860635 w 320"/>
                <a:gd name="T33" fmla="*/ 933087 h 479"/>
                <a:gd name="T34" fmla="*/ 3002570 w 320"/>
                <a:gd name="T35" fmla="*/ 639699 h 479"/>
                <a:gd name="T36" fmla="*/ 2200473 w 320"/>
                <a:gd name="T37" fmla="*/ 31821 h 479"/>
                <a:gd name="T38" fmla="*/ 1709894 w 320"/>
                <a:gd name="T39" fmla="*/ 4061 h 4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20"/>
                <a:gd name="T61" fmla="*/ 0 h 479"/>
                <a:gd name="T62" fmla="*/ 320 w 320"/>
                <a:gd name="T63" fmla="*/ 479 h 4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adFill rotWithShape="1">
              <a:gsLst>
                <a:gs pos="0">
                  <a:srgbClr val="00749B"/>
                </a:gs>
                <a:gs pos="100000">
                  <a:srgbClr val="0099CC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Normal2" dir="t"/>
            </a:scene3d>
            <a:sp3d extrusionH="430200" prstMaterial="legacyMetal">
              <a:bevelT w="13500" h="13500" prst="angle"/>
              <a:bevelB w="13500" h="13500" prst="angle"/>
              <a:extrusionClr>
                <a:srgbClr val="0099CC"/>
              </a:extrusionClr>
              <a:contourClr>
                <a:srgbClr val="00749B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3" name="Oval 285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adFill rotWithShape="1">
              <a:gsLst>
                <a:gs pos="0">
                  <a:srgbClr val="00749B"/>
                </a:gs>
                <a:gs pos="100000">
                  <a:srgbClr val="0099CC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Normal2" dir="t"/>
            </a:scene3d>
            <a:sp3d extrusionH="430200" prstMaterial="legacyMetal">
              <a:bevelT w="13500" h="13500" prst="angle"/>
              <a:bevelB w="13500" h="13500" prst="angle"/>
              <a:extrusionClr>
                <a:srgbClr val="0099CC"/>
              </a:extrusionClr>
              <a:contourClr>
                <a:srgbClr val="00749B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grpSp>
        <p:nvGrpSpPr>
          <p:cNvPr id="44" name="Group 286"/>
          <p:cNvGrpSpPr>
            <a:grpSpLocks/>
          </p:cNvGrpSpPr>
          <p:nvPr/>
        </p:nvGrpSpPr>
        <p:grpSpPr bwMode="auto">
          <a:xfrm>
            <a:off x="1141010" y="1446426"/>
            <a:ext cx="666532" cy="947992"/>
            <a:chOff x="4466" y="2053"/>
            <a:chExt cx="590" cy="1177"/>
          </a:xfrm>
        </p:grpSpPr>
        <p:sp>
          <p:nvSpPr>
            <p:cNvPr id="45" name="Freeform 287"/>
            <p:cNvSpPr>
              <a:spLocks/>
            </p:cNvSpPr>
            <p:nvPr/>
          </p:nvSpPr>
          <p:spPr bwMode="gray">
            <a:xfrm>
              <a:off x="4466" y="2259"/>
              <a:ext cx="590" cy="971"/>
            </a:xfrm>
            <a:custGeom>
              <a:avLst/>
              <a:gdLst>
                <a:gd name="T0" fmla="*/ 284 w 590"/>
                <a:gd name="T1" fmla="*/ 59 h 971"/>
                <a:gd name="T2" fmla="*/ 364 w 590"/>
                <a:gd name="T3" fmla="*/ 7 h 971"/>
                <a:gd name="T4" fmla="*/ 446 w 590"/>
                <a:gd name="T5" fmla="*/ 52 h 971"/>
                <a:gd name="T6" fmla="*/ 512 w 590"/>
                <a:gd name="T7" fmla="*/ 216 h 971"/>
                <a:gd name="T8" fmla="*/ 532 w 590"/>
                <a:gd name="T9" fmla="*/ 417 h 971"/>
                <a:gd name="T10" fmla="*/ 450 w 590"/>
                <a:gd name="T11" fmla="*/ 305 h 971"/>
                <a:gd name="T12" fmla="*/ 398 w 590"/>
                <a:gd name="T13" fmla="*/ 118 h 971"/>
                <a:gd name="T14" fmla="*/ 490 w 590"/>
                <a:gd name="T15" fmla="*/ 497 h 971"/>
                <a:gd name="T16" fmla="*/ 388 w 590"/>
                <a:gd name="T17" fmla="*/ 531 h 971"/>
                <a:gd name="T18" fmla="*/ 412 w 590"/>
                <a:gd name="T19" fmla="*/ 817 h 971"/>
                <a:gd name="T20" fmla="*/ 366 w 590"/>
                <a:gd name="T21" fmla="*/ 967 h 971"/>
                <a:gd name="T22" fmla="*/ 308 w 590"/>
                <a:gd name="T23" fmla="*/ 832 h 971"/>
                <a:gd name="T24" fmla="*/ 290 w 590"/>
                <a:gd name="T25" fmla="*/ 549 h 971"/>
                <a:gd name="T26" fmla="*/ 264 w 590"/>
                <a:gd name="T27" fmla="*/ 801 h 971"/>
                <a:gd name="T28" fmla="*/ 189 w 590"/>
                <a:gd name="T29" fmla="*/ 962 h 971"/>
                <a:gd name="T30" fmla="*/ 151 w 590"/>
                <a:gd name="T31" fmla="*/ 804 h 971"/>
                <a:gd name="T32" fmla="*/ 184 w 590"/>
                <a:gd name="T33" fmla="*/ 525 h 971"/>
                <a:gd name="T34" fmla="*/ 84 w 590"/>
                <a:gd name="T35" fmla="*/ 505 h 971"/>
                <a:gd name="T36" fmla="*/ 170 w 590"/>
                <a:gd name="T37" fmla="*/ 118 h 971"/>
                <a:gd name="T38" fmla="*/ 86 w 590"/>
                <a:gd name="T39" fmla="*/ 401 h 971"/>
                <a:gd name="T40" fmla="*/ 24 w 590"/>
                <a:gd name="T41" fmla="*/ 303 h 971"/>
                <a:gd name="T42" fmla="*/ 140 w 590"/>
                <a:gd name="T43" fmla="*/ 39 h 971"/>
                <a:gd name="T44" fmla="*/ 212 w 590"/>
                <a:gd name="T45" fmla="*/ 13 h 971"/>
                <a:gd name="T46" fmla="*/ 284 w 590"/>
                <a:gd name="T47" fmla="*/ 59 h 9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0"/>
                <a:gd name="T73" fmla="*/ 0 h 971"/>
                <a:gd name="T74" fmla="*/ 590 w 590"/>
                <a:gd name="T75" fmla="*/ 971 h 9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0" h="971">
                  <a:moveTo>
                    <a:pt x="284" y="59"/>
                  </a:moveTo>
                  <a:cubicBezTo>
                    <a:pt x="326" y="59"/>
                    <a:pt x="352" y="37"/>
                    <a:pt x="364" y="7"/>
                  </a:cubicBezTo>
                  <a:cubicBezTo>
                    <a:pt x="390" y="2"/>
                    <a:pt x="418" y="17"/>
                    <a:pt x="446" y="52"/>
                  </a:cubicBezTo>
                  <a:cubicBezTo>
                    <a:pt x="470" y="87"/>
                    <a:pt x="498" y="155"/>
                    <a:pt x="512" y="216"/>
                  </a:cubicBezTo>
                  <a:cubicBezTo>
                    <a:pt x="528" y="274"/>
                    <a:pt x="590" y="404"/>
                    <a:pt x="532" y="417"/>
                  </a:cubicBezTo>
                  <a:cubicBezTo>
                    <a:pt x="476" y="430"/>
                    <a:pt x="462" y="364"/>
                    <a:pt x="450" y="305"/>
                  </a:cubicBezTo>
                  <a:cubicBezTo>
                    <a:pt x="430" y="227"/>
                    <a:pt x="398" y="118"/>
                    <a:pt x="398" y="118"/>
                  </a:cubicBezTo>
                  <a:cubicBezTo>
                    <a:pt x="405" y="150"/>
                    <a:pt x="492" y="428"/>
                    <a:pt x="490" y="497"/>
                  </a:cubicBezTo>
                  <a:cubicBezTo>
                    <a:pt x="428" y="523"/>
                    <a:pt x="442" y="516"/>
                    <a:pt x="388" y="531"/>
                  </a:cubicBezTo>
                  <a:cubicBezTo>
                    <a:pt x="394" y="620"/>
                    <a:pt x="405" y="737"/>
                    <a:pt x="412" y="817"/>
                  </a:cubicBezTo>
                  <a:cubicBezTo>
                    <a:pt x="414" y="865"/>
                    <a:pt x="438" y="963"/>
                    <a:pt x="366" y="967"/>
                  </a:cubicBezTo>
                  <a:cubicBezTo>
                    <a:pt x="294" y="971"/>
                    <a:pt x="318" y="915"/>
                    <a:pt x="308" y="832"/>
                  </a:cubicBezTo>
                  <a:lnTo>
                    <a:pt x="290" y="549"/>
                  </a:lnTo>
                  <a:lnTo>
                    <a:pt x="264" y="801"/>
                  </a:lnTo>
                  <a:cubicBezTo>
                    <a:pt x="250" y="879"/>
                    <a:pt x="256" y="960"/>
                    <a:pt x="189" y="962"/>
                  </a:cubicBezTo>
                  <a:cubicBezTo>
                    <a:pt x="122" y="964"/>
                    <a:pt x="149" y="840"/>
                    <a:pt x="151" y="804"/>
                  </a:cubicBezTo>
                  <a:cubicBezTo>
                    <a:pt x="153" y="768"/>
                    <a:pt x="184" y="579"/>
                    <a:pt x="184" y="525"/>
                  </a:cubicBezTo>
                  <a:cubicBezTo>
                    <a:pt x="134" y="515"/>
                    <a:pt x="84" y="505"/>
                    <a:pt x="84" y="505"/>
                  </a:cubicBezTo>
                  <a:lnTo>
                    <a:pt x="170" y="118"/>
                  </a:lnTo>
                  <a:cubicBezTo>
                    <a:pt x="170" y="101"/>
                    <a:pt x="110" y="370"/>
                    <a:pt x="86" y="401"/>
                  </a:cubicBezTo>
                  <a:cubicBezTo>
                    <a:pt x="62" y="433"/>
                    <a:pt x="0" y="397"/>
                    <a:pt x="24" y="303"/>
                  </a:cubicBezTo>
                  <a:cubicBezTo>
                    <a:pt x="34" y="263"/>
                    <a:pt x="124" y="55"/>
                    <a:pt x="140" y="39"/>
                  </a:cubicBezTo>
                  <a:cubicBezTo>
                    <a:pt x="156" y="23"/>
                    <a:pt x="160" y="0"/>
                    <a:pt x="212" y="13"/>
                  </a:cubicBezTo>
                  <a:cubicBezTo>
                    <a:pt x="238" y="41"/>
                    <a:pt x="242" y="59"/>
                    <a:pt x="284" y="59"/>
                  </a:cubicBezTo>
                  <a:close/>
                </a:path>
              </a:pathLst>
            </a:custGeom>
            <a:gradFill rotWithShape="1">
              <a:gsLst>
                <a:gs pos="0">
                  <a:srgbClr val="F0B5B4"/>
                </a:gs>
                <a:gs pos="100000">
                  <a:srgbClr val="F7D7D7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Normal3" dir="b"/>
            </a:scene3d>
            <a:sp3d extrusionH="176200" prstMaterial="legacyMetal">
              <a:bevelT w="13500" h="13500" prst="angle"/>
              <a:bevelB w="13500" h="13500" prst="angle"/>
              <a:extrusionClr>
                <a:srgbClr val="F0B5B4"/>
              </a:extrusionClr>
              <a:contourClr>
                <a:srgbClr val="F0B5B4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6" name="Oval 288"/>
            <p:cNvSpPr>
              <a:spLocks noChangeArrowheads="1"/>
            </p:cNvSpPr>
            <p:nvPr/>
          </p:nvSpPr>
          <p:spPr bwMode="gray">
            <a:xfrm>
              <a:off x="4641" y="2053"/>
              <a:ext cx="213" cy="225"/>
            </a:xfrm>
            <a:prstGeom prst="ellipse">
              <a:avLst/>
            </a:prstGeom>
            <a:gradFill rotWithShape="1">
              <a:gsLst>
                <a:gs pos="0">
                  <a:srgbClr val="F0B5B4"/>
                </a:gs>
                <a:gs pos="100000">
                  <a:srgbClr val="F7D7D7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Normal3" dir="b"/>
            </a:scene3d>
            <a:sp3d extrusionH="176200" prstMaterial="legacyMetal">
              <a:bevelT w="13500" h="13500" prst="angle"/>
              <a:bevelB w="13500" h="13500" prst="angle"/>
              <a:extrusionClr>
                <a:srgbClr val="F0B5B4"/>
              </a:extrusionClr>
              <a:contourClr>
                <a:srgbClr val="F0B5B4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47" name="Rectangle 4"/>
          <p:cNvSpPr txBox="1">
            <a:spLocks noChangeArrowheads="1"/>
          </p:cNvSpPr>
          <p:nvPr/>
        </p:nvSpPr>
        <p:spPr bwMode="black">
          <a:xfrm>
            <a:off x="258360" y="354225"/>
            <a:ext cx="4964782" cy="109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800" kern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ВЫПУСКНИКИ ДОУ:</a:t>
            </a:r>
            <a:endParaRPr lang="en-US" sz="2800" kern="0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Прямоугольник 50"/>
          <p:cNvSpPr>
            <a:spLocks noChangeArrowheads="1"/>
          </p:cNvSpPr>
          <p:nvPr/>
        </p:nvSpPr>
        <p:spPr bwMode="auto">
          <a:xfrm>
            <a:off x="2097048" y="2023670"/>
            <a:ext cx="8343490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ru-RU" alt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ребёнок </a:t>
            </a:r>
            <a:r>
              <a:rPr lang="ru-RU" alt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проявляет любознательность</a:t>
            </a:r>
            <a:r>
              <a:rPr lang="ru-RU" alt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задаёт вопросы, касающиеся </a:t>
            </a:r>
            <a:endParaRPr lang="ru-RU" alt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близких и далёких предметов и явлений, </a:t>
            </a:r>
            <a:r>
              <a:rPr lang="ru-RU" alt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интересуется</a:t>
            </a:r>
            <a:r>
              <a:rPr lang="ru-RU" alt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причинно-следственными связями (как? почему? зачем?), пытается самостоятельно </a:t>
            </a:r>
            <a:endParaRPr lang="ru-RU" alt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придумывать объяснения явлениям природы и поступкам людей. </a:t>
            </a:r>
            <a:r>
              <a:rPr lang="ru-RU" alt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Склонен наблюдать, экспериментировать</a:t>
            </a:r>
            <a:r>
              <a:rPr lang="ru-RU" alt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Обладает начальными знаниями о себе, о предметном, природном, социальном и культурном мире, в котором он живёт. </a:t>
            </a:r>
            <a:endParaRPr lang="ru-RU" alt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</a:t>
            </a:r>
            <a:r>
              <a:rPr lang="ru-RU" altLang="ru-RU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способен к принятию собственных решений</a:t>
            </a:r>
            <a:r>
              <a:rPr lang="ru-RU" alt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опираясь на свои знания и умения в различных сферах действительности.</a:t>
            </a:r>
            <a:endParaRPr lang="ru-RU" alt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25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3085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600501"/>
            <a:ext cx="8475260" cy="5440861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Основная общеобразовательная программа – образовательная программа дошкольного образования </a:t>
            </a:r>
            <a:r>
              <a:rPr lang="ru-RU" sz="2800" b="1" dirty="0" smtClean="0">
                <a:solidFill>
                  <a:srgbClr val="FF0000"/>
                </a:solidFill>
              </a:rPr>
              <a:t>муниципального </a:t>
            </a:r>
            <a:r>
              <a:rPr lang="ru-RU" sz="2800" b="1" dirty="0">
                <a:solidFill>
                  <a:srgbClr val="FF0000"/>
                </a:solidFill>
              </a:rPr>
              <a:t>бюджетного дошкольного образовательного учреждения детского сада комбинированного вида №7 «Росинка» </a:t>
            </a:r>
            <a:r>
              <a:rPr lang="ru-RU" sz="2800" b="1" dirty="0" err="1">
                <a:solidFill>
                  <a:srgbClr val="FF0000"/>
                </a:solidFill>
              </a:rPr>
              <a:t>Бугульминского</a:t>
            </a:r>
            <a:r>
              <a:rPr lang="ru-RU" sz="2800" b="1" dirty="0">
                <a:solidFill>
                  <a:srgbClr val="FF0000"/>
                </a:solidFill>
              </a:rPr>
              <a:t> муниципального района </a:t>
            </a:r>
            <a:r>
              <a:rPr lang="ru-RU" sz="2800" b="1" dirty="0" smtClean="0">
                <a:solidFill>
                  <a:srgbClr val="FF0000"/>
                </a:solidFill>
              </a:rPr>
              <a:t>Республики Татарстан  </a:t>
            </a:r>
            <a:r>
              <a:rPr lang="ru-RU" sz="2800" b="1" dirty="0">
                <a:solidFill>
                  <a:srgbClr val="FF0000"/>
                </a:solidFill>
              </a:rPr>
              <a:t>на переходный </a:t>
            </a:r>
            <a:r>
              <a:rPr lang="ru-RU" sz="2800" b="1" dirty="0" smtClean="0">
                <a:solidFill>
                  <a:srgbClr val="FF0000"/>
                </a:solidFill>
              </a:rPr>
              <a:t>период. </a:t>
            </a: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обеспечивает </a:t>
            </a:r>
            <a:r>
              <a:rPr lang="ru-RU" sz="2800" b="1" dirty="0" smtClean="0">
                <a:solidFill>
                  <a:srgbClr val="FF0000"/>
                </a:solidFill>
              </a:rPr>
              <a:t>разностороннее развитие детей в возрасте от 1 до 7 лет с учетом возрастных и индивидуальных особенностей.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Picture 5" descr="Улыб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120" y="3739486"/>
            <a:ext cx="2947001" cy="2947001"/>
          </a:xfrm>
          <a:prstGeom prst="flowChartManualInpu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20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3085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5869" y="851932"/>
            <a:ext cx="896203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 образовательная программа – образовательная программа дошкольного образования муниципального бюджетного дошкольного образовательного учреждения детский сад комбинированного вида №7 «Росинка» </a:t>
            </a:r>
            <a:r>
              <a:rPr lang="ru-RU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Бугульминского</a:t>
            </a: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муниципального района Республики Татарстан (далее Программа) разрабатывалась в соответствии с Федеральным законом от 29 декабря 2012 г. № 273-ФЗ «Об образовании в Российской Федерации» и Федеральным государственным образовательным стандартом дошкольного образования.</a:t>
            </a:r>
          </a:p>
          <a:p>
            <a:pPr algn="just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7481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22217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9433" y="796332"/>
            <a:ext cx="940330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направлена на создание условий развития дошкольников, открывающих возможности 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</a:t>
            </a:r>
          </a:p>
          <a:p>
            <a:pPr algn="just"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включает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обязательную часть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часть, формируемую участниками образовательных отношений.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(далее – ФГОС ДО).</a:t>
            </a:r>
          </a:p>
          <a:p>
            <a:pPr algn="just"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своей работы  коллектив  МБДОУ полагает позитивную социализацию и всестороннее развитие ребёнка раннего и дошкольного возраста в адекватных его возрасту видах детской деятельности.</a:t>
            </a:r>
            <a:endParaRPr lang="ru-RU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644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3139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8048" y="721229"/>
            <a:ext cx="1012663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 реализуется через решение следующих задач, которые соответствуют федеральному государственному образовательному стандарту дошкольного образования:</a:t>
            </a:r>
          </a:p>
          <a:p>
            <a:pPr algn="just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реализации Программы:</a:t>
            </a:r>
          </a:p>
          <a:p>
            <a:pPr algn="just"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algn="just"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algn="just"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059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0956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2638" y="735171"/>
            <a:ext cx="948519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just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pPr algn="just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формирование социокультурной среды, соответствующей возрастным, индивидуальным, психологическим  и физиологическим особенностям детей;</a:t>
            </a:r>
          </a:p>
          <a:p>
            <a:pPr algn="just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</a:p>
          <a:p>
            <a:pPr algn="just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824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Безимени-1 коп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8363" y="440590"/>
            <a:ext cx="7315201" cy="5784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части программы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1.Целевой раздел – включает: цели и задачи, принципы и подходы к формированию Программы, характеристики особенностей развития детей раннего и дошкольного возраста, воспитывающихся в Учреждении, целевые ориентиры образования в раннем и дошкольном возрасте.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2.Содержательный раздел – общее содержание Программы, обеспечивающее полноценное развитие детей. Описание образовательной деятельности в соответствие с направлениями развития ребенка, представленными в пяти образовательных областях: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«Социально-коммуникативное развитие»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2.Образовательная область «Познавательное развитие»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3.Образовательная область «Речевое развитие»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4.Образовательная область «Художественно – эстетическое развитие»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5.Образовательная область «Физическое развитие»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3.Организационный раздел – описание материально-технического обеспечения Программы, организация жизнедеятельности детей и режима дня, взаимодействие с социумом, школой.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045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3085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70"/>
          <p:cNvSpPr>
            <a:spLocks noChangeArrowheads="1"/>
          </p:cNvSpPr>
          <p:nvPr/>
        </p:nvSpPr>
        <p:spPr bwMode="gray">
          <a:xfrm>
            <a:off x="2414588" y="1530350"/>
            <a:ext cx="6583362" cy="2151063"/>
          </a:xfrm>
          <a:prstGeom prst="roundRect">
            <a:avLst>
              <a:gd name="adj" fmla="val 16667"/>
            </a:avLst>
          </a:prstGeom>
          <a:solidFill>
            <a:srgbClr val="FFFFFF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" name="AutoShape 128"/>
          <p:cNvSpPr>
            <a:spLocks noChangeArrowheads="1"/>
          </p:cNvSpPr>
          <p:nvPr/>
        </p:nvSpPr>
        <p:spPr bwMode="gray">
          <a:xfrm>
            <a:off x="2195513" y="4191000"/>
            <a:ext cx="6940550" cy="2190750"/>
          </a:xfrm>
          <a:prstGeom prst="roundRect">
            <a:avLst>
              <a:gd name="adj" fmla="val 16667"/>
            </a:avLst>
          </a:prstGeom>
          <a:solidFill>
            <a:srgbClr val="FFFFFF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" name="Text Box 290"/>
          <p:cNvSpPr txBox="1">
            <a:spLocks noChangeArrowheads="1"/>
          </p:cNvSpPr>
          <p:nvPr/>
        </p:nvSpPr>
        <p:spPr bwMode="invGray">
          <a:xfrm>
            <a:off x="2414588" y="1670050"/>
            <a:ext cx="6107112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проявляет </a:t>
            </a:r>
            <a:r>
              <a:rPr lang="ru-RU" altLang="ru-RU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инициативность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ru-RU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разных видах деятельности – игре, общении, конструировании и др. Способен выбирать себе род занятий, участников совместной деятельности, обнаруживает способность к воплощению разнообразных замыслов</a:t>
            </a:r>
          </a:p>
        </p:txBody>
      </p:sp>
      <p:sp>
        <p:nvSpPr>
          <p:cNvPr id="5" name="Text Box 291"/>
          <p:cNvSpPr txBox="1">
            <a:spLocks noChangeArrowheads="1"/>
          </p:cNvSpPr>
          <p:nvPr/>
        </p:nvSpPr>
        <p:spPr bwMode="invGray">
          <a:xfrm>
            <a:off x="2339975" y="4213225"/>
            <a:ext cx="6586538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altLang="ru-RU" sz="18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уверен в своих силах, открыт внешнему миру, положительно относится к себе и к другим</a:t>
            </a:r>
            <a:r>
              <a:rPr lang="ru-RU" altLang="ru-RU" sz="1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обладает чувством собственного достоинства. </a:t>
            </a:r>
            <a:r>
              <a:rPr lang="ru-RU" altLang="ru-RU" sz="18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взаимодействует со сверстниками и взрослыми</a:t>
            </a:r>
            <a:r>
              <a:rPr lang="ru-RU" altLang="ru-RU" sz="1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grpSp>
        <p:nvGrpSpPr>
          <p:cNvPr id="6" name="Group 351"/>
          <p:cNvGrpSpPr>
            <a:grpSpLocks/>
          </p:cNvGrpSpPr>
          <p:nvPr/>
        </p:nvGrpSpPr>
        <p:grpSpPr bwMode="auto">
          <a:xfrm>
            <a:off x="107950" y="1619250"/>
            <a:ext cx="2087563" cy="4941888"/>
            <a:chOff x="68" y="436"/>
            <a:chExt cx="1678" cy="3697"/>
          </a:xfrm>
        </p:grpSpPr>
        <p:grpSp>
          <p:nvGrpSpPr>
            <p:cNvPr id="7" name="Group 248"/>
            <p:cNvGrpSpPr>
              <a:grpSpLocks/>
            </p:cNvGrpSpPr>
            <p:nvPr/>
          </p:nvGrpSpPr>
          <p:grpSpPr bwMode="auto">
            <a:xfrm>
              <a:off x="240" y="1983"/>
              <a:ext cx="1385" cy="2150"/>
              <a:chOff x="862" y="713"/>
              <a:chExt cx="3780" cy="3490"/>
            </a:xfrm>
          </p:grpSpPr>
          <p:grpSp>
            <p:nvGrpSpPr>
              <p:cNvPr id="29" name="Group 249"/>
              <p:cNvGrpSpPr>
                <a:grpSpLocks/>
              </p:cNvGrpSpPr>
              <p:nvPr/>
            </p:nvGrpSpPr>
            <p:grpSpPr bwMode="auto">
              <a:xfrm>
                <a:off x="1082" y="2210"/>
                <a:ext cx="3406" cy="1993"/>
                <a:chOff x="1082" y="2355"/>
                <a:chExt cx="3406" cy="1993"/>
              </a:xfrm>
            </p:grpSpPr>
            <p:sp>
              <p:nvSpPr>
                <p:cNvPr id="42" name="Freeform 250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" name="Freeform 251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Freeform 252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0" name="Group 253"/>
              <p:cNvGrpSpPr>
                <a:grpSpLocks/>
              </p:cNvGrpSpPr>
              <p:nvPr/>
            </p:nvGrpSpPr>
            <p:grpSpPr bwMode="auto">
              <a:xfrm>
                <a:off x="1009" y="1723"/>
                <a:ext cx="3527" cy="1993"/>
                <a:chOff x="1082" y="2355"/>
                <a:chExt cx="3406" cy="1993"/>
              </a:xfrm>
            </p:grpSpPr>
            <p:sp>
              <p:nvSpPr>
                <p:cNvPr id="39" name="Freeform 254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9797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" name="Freeform 255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" name="Freeform 256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B4B4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1" name="Group 257"/>
              <p:cNvGrpSpPr>
                <a:grpSpLocks/>
              </p:cNvGrpSpPr>
              <p:nvPr/>
            </p:nvGrpSpPr>
            <p:grpSpPr bwMode="auto">
              <a:xfrm>
                <a:off x="935" y="1219"/>
                <a:ext cx="3653" cy="1993"/>
                <a:chOff x="1082" y="2355"/>
                <a:chExt cx="3406" cy="1993"/>
              </a:xfrm>
            </p:grpSpPr>
            <p:sp>
              <p:nvSpPr>
                <p:cNvPr id="36" name="Freeform 258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A9A9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Freeform 259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8" name="Freeform 260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2" name="Group 261"/>
              <p:cNvGrpSpPr>
                <a:grpSpLocks/>
              </p:cNvGrpSpPr>
              <p:nvPr/>
            </p:nvGrpSpPr>
            <p:grpSpPr bwMode="auto">
              <a:xfrm>
                <a:off x="862" y="713"/>
                <a:ext cx="3780" cy="1993"/>
                <a:chOff x="1082" y="2355"/>
                <a:chExt cx="3406" cy="1993"/>
              </a:xfrm>
            </p:grpSpPr>
            <p:sp>
              <p:nvSpPr>
                <p:cNvPr id="33" name="Freeform 262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BEBEB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Freeform 263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" name="Freeform 264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6D6D6"/>
                    </a:gs>
                    <a:gs pos="100000">
                      <a:srgbClr val="F8F8F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8" name="Group 350"/>
            <p:cNvGrpSpPr>
              <a:grpSpLocks/>
            </p:cNvGrpSpPr>
            <p:nvPr/>
          </p:nvGrpSpPr>
          <p:grpSpPr bwMode="auto">
            <a:xfrm>
              <a:off x="113" y="754"/>
              <a:ext cx="1587" cy="2150"/>
              <a:chOff x="113" y="754"/>
              <a:chExt cx="1587" cy="2150"/>
            </a:xfrm>
          </p:grpSpPr>
          <p:grpSp>
            <p:nvGrpSpPr>
              <p:cNvPr id="13" name="Group 266"/>
              <p:cNvGrpSpPr>
                <a:grpSpLocks/>
              </p:cNvGrpSpPr>
              <p:nvPr/>
            </p:nvGrpSpPr>
            <p:grpSpPr bwMode="auto">
              <a:xfrm>
                <a:off x="205" y="1676"/>
                <a:ext cx="1430" cy="1228"/>
                <a:chOff x="1082" y="2355"/>
                <a:chExt cx="3406" cy="1993"/>
              </a:xfrm>
            </p:grpSpPr>
            <p:sp>
              <p:nvSpPr>
                <p:cNvPr id="26" name="Freeform 267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Freeform 268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FF99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Freeform 269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4" name="Group 270"/>
              <p:cNvGrpSpPr>
                <a:grpSpLocks/>
              </p:cNvGrpSpPr>
              <p:nvPr/>
            </p:nvGrpSpPr>
            <p:grpSpPr bwMode="auto">
              <a:xfrm>
                <a:off x="175" y="1376"/>
                <a:ext cx="1480" cy="1228"/>
                <a:chOff x="1082" y="2355"/>
                <a:chExt cx="3406" cy="1993"/>
              </a:xfrm>
            </p:grpSpPr>
            <p:sp>
              <p:nvSpPr>
                <p:cNvPr id="23" name="Freeform 271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4D4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Freeform 272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Freeform 273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B4B4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274"/>
              <p:cNvGrpSpPr>
                <a:grpSpLocks/>
              </p:cNvGrpSpPr>
              <p:nvPr/>
            </p:nvGrpSpPr>
            <p:grpSpPr bwMode="auto">
              <a:xfrm>
                <a:off x="144" y="1066"/>
                <a:ext cx="1533" cy="1227"/>
                <a:chOff x="1082" y="2355"/>
                <a:chExt cx="3406" cy="1993"/>
              </a:xfrm>
            </p:grpSpPr>
            <p:sp>
              <p:nvSpPr>
                <p:cNvPr id="20" name="Freeform 275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EDE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Freeform 276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Freeform 277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278"/>
              <p:cNvGrpSpPr>
                <a:grpSpLocks/>
              </p:cNvGrpSpPr>
              <p:nvPr/>
            </p:nvGrpSpPr>
            <p:grpSpPr bwMode="auto">
              <a:xfrm>
                <a:off x="113" y="754"/>
                <a:ext cx="1587" cy="1228"/>
                <a:chOff x="1082" y="2355"/>
                <a:chExt cx="3406" cy="1993"/>
              </a:xfrm>
            </p:grpSpPr>
            <p:sp>
              <p:nvSpPr>
                <p:cNvPr id="17" name="Freeform 279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" name="Freeform 280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B275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" name="Freeform 281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6D6D6"/>
                    </a:gs>
                    <a:gs pos="100000">
                      <a:srgbClr val="F8F8F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345"/>
            <p:cNvGrpSpPr>
              <a:grpSpLocks/>
            </p:cNvGrpSpPr>
            <p:nvPr/>
          </p:nvGrpSpPr>
          <p:grpSpPr bwMode="auto">
            <a:xfrm>
              <a:off x="68" y="436"/>
              <a:ext cx="1678" cy="1228"/>
              <a:chOff x="1082" y="2355"/>
              <a:chExt cx="3406" cy="1993"/>
            </a:xfrm>
          </p:grpSpPr>
          <p:sp>
            <p:nvSpPr>
              <p:cNvPr id="10" name="Freeform 346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66 w 1323"/>
                  <a:gd name="T1" fmla="*/ 367 h 1322"/>
                  <a:gd name="T2" fmla="*/ 1567 w 1323"/>
                  <a:gd name="T3" fmla="*/ 1322 h 1322"/>
                  <a:gd name="T4" fmla="*/ 1567 w 1323"/>
                  <a:gd name="T5" fmla="*/ 974 h 1322"/>
                  <a:gd name="T6" fmla="*/ 0 w 1323"/>
                  <a:gd name="T7" fmla="*/ 0 h 1322"/>
                  <a:gd name="T8" fmla="*/ 66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" name="Freeform 347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rgbClr val="FF5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" name="Freeform 348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D6D6"/>
                  </a:gs>
                  <a:gs pos="100000">
                    <a:srgbClr val="F8F8F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5" name="Rectangle 4"/>
          <p:cNvSpPr txBox="1">
            <a:spLocks noChangeArrowheads="1"/>
          </p:cNvSpPr>
          <p:nvPr/>
        </p:nvSpPr>
        <p:spPr>
          <a:xfrm>
            <a:off x="203200" y="223838"/>
            <a:ext cx="8723313" cy="114458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Целевые ориентиры ДО </a:t>
            </a:r>
            <a:br>
              <a:rPr lang="ru-RU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социальные и психологические характеристики личности ребёнка на этапе завершения дошкольного образования:</a:t>
            </a:r>
            <a:endParaRPr lang="en-US" sz="2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46" name="Group 283"/>
          <p:cNvGrpSpPr>
            <a:grpSpLocks/>
          </p:cNvGrpSpPr>
          <p:nvPr/>
        </p:nvGrpSpPr>
        <p:grpSpPr bwMode="auto">
          <a:xfrm>
            <a:off x="406400" y="1481138"/>
            <a:ext cx="576263" cy="1079500"/>
            <a:chOff x="2111" y="2247"/>
            <a:chExt cx="592" cy="1034"/>
          </a:xfrm>
        </p:grpSpPr>
        <p:sp>
          <p:nvSpPr>
            <p:cNvPr id="47" name="Freeform 284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>
                <a:gd name="T0" fmla="*/ 1709894 w 320"/>
                <a:gd name="T1" fmla="*/ 4061 h 479"/>
                <a:gd name="T2" fmla="*/ 1507212 w 320"/>
                <a:gd name="T3" fmla="*/ 129641 h 479"/>
                <a:gd name="T4" fmla="*/ 1293722 w 320"/>
                <a:gd name="T5" fmla="*/ 4061 h 479"/>
                <a:gd name="T6" fmla="*/ 716672 w 320"/>
                <a:gd name="T7" fmla="*/ 67774 h 479"/>
                <a:gd name="T8" fmla="*/ 11137 w 320"/>
                <a:gd name="T9" fmla="*/ 687586 h 479"/>
                <a:gd name="T10" fmla="*/ 368024 w 320"/>
                <a:gd name="T11" fmla="*/ 842420 h 479"/>
                <a:gd name="T12" fmla="*/ 873957 w 320"/>
                <a:gd name="T13" fmla="*/ 225180 h 479"/>
                <a:gd name="T14" fmla="*/ 143101 w 320"/>
                <a:gd name="T15" fmla="*/ 1624297 h 479"/>
                <a:gd name="T16" fmla="*/ 347537 w 320"/>
                <a:gd name="T17" fmla="*/ 1840057 h 479"/>
                <a:gd name="T18" fmla="*/ 1353380 w 320"/>
                <a:gd name="T19" fmla="*/ 1738541 h 479"/>
                <a:gd name="T20" fmla="*/ 1496051 w 320"/>
                <a:gd name="T21" fmla="*/ 916836 h 479"/>
                <a:gd name="T22" fmla="*/ 1721005 w 320"/>
                <a:gd name="T23" fmla="*/ 1735601 h 479"/>
                <a:gd name="T24" fmla="*/ 2666189 w 320"/>
                <a:gd name="T25" fmla="*/ 1849989 h 479"/>
                <a:gd name="T26" fmla="*/ 2872138 w 320"/>
                <a:gd name="T27" fmla="*/ 1608485 h 479"/>
                <a:gd name="T28" fmla="*/ 2134240 w 320"/>
                <a:gd name="T29" fmla="*/ 225180 h 479"/>
                <a:gd name="T30" fmla="*/ 2336735 w 320"/>
                <a:gd name="T31" fmla="*/ 531903 h 479"/>
                <a:gd name="T32" fmla="*/ 2860635 w 320"/>
                <a:gd name="T33" fmla="*/ 933087 h 479"/>
                <a:gd name="T34" fmla="*/ 3002570 w 320"/>
                <a:gd name="T35" fmla="*/ 639699 h 479"/>
                <a:gd name="T36" fmla="*/ 2200473 w 320"/>
                <a:gd name="T37" fmla="*/ 31821 h 479"/>
                <a:gd name="T38" fmla="*/ 1709894 w 320"/>
                <a:gd name="T39" fmla="*/ 4061 h 4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20"/>
                <a:gd name="T61" fmla="*/ 0 h 479"/>
                <a:gd name="T62" fmla="*/ 320 w 320"/>
                <a:gd name="T63" fmla="*/ 479 h 4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adFill rotWithShape="1">
              <a:gsLst>
                <a:gs pos="0">
                  <a:srgbClr val="00749B"/>
                </a:gs>
                <a:gs pos="100000">
                  <a:srgbClr val="0099CC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Normal2" dir="t"/>
            </a:scene3d>
            <a:sp3d extrusionH="430200" prstMaterial="legacyMetal">
              <a:bevelT w="13500" h="13500" prst="angle"/>
              <a:bevelB w="13500" h="13500" prst="angle"/>
              <a:extrusionClr>
                <a:srgbClr val="0099CC"/>
              </a:extrusionClr>
              <a:contourClr>
                <a:srgbClr val="00749B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8" name="Oval 285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adFill rotWithShape="1">
              <a:gsLst>
                <a:gs pos="0">
                  <a:srgbClr val="00749B"/>
                </a:gs>
                <a:gs pos="100000">
                  <a:srgbClr val="0099CC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Normal2" dir="t"/>
            </a:scene3d>
            <a:sp3d extrusionH="430200" prstMaterial="legacyMetal">
              <a:bevelT w="13500" h="13500" prst="angle"/>
              <a:bevelB w="13500" h="13500" prst="angle"/>
              <a:extrusionClr>
                <a:srgbClr val="0099CC"/>
              </a:extrusionClr>
              <a:contourClr>
                <a:srgbClr val="00749B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grpSp>
        <p:nvGrpSpPr>
          <p:cNvPr id="49" name="Group 286"/>
          <p:cNvGrpSpPr>
            <a:grpSpLocks/>
          </p:cNvGrpSpPr>
          <p:nvPr/>
        </p:nvGrpSpPr>
        <p:grpSpPr bwMode="auto">
          <a:xfrm>
            <a:off x="1052513" y="1574800"/>
            <a:ext cx="503237" cy="1098550"/>
            <a:chOff x="4466" y="2053"/>
            <a:chExt cx="590" cy="1177"/>
          </a:xfrm>
        </p:grpSpPr>
        <p:sp>
          <p:nvSpPr>
            <p:cNvPr id="50" name="Freeform 287"/>
            <p:cNvSpPr>
              <a:spLocks/>
            </p:cNvSpPr>
            <p:nvPr/>
          </p:nvSpPr>
          <p:spPr bwMode="gray">
            <a:xfrm>
              <a:off x="4466" y="2259"/>
              <a:ext cx="590" cy="971"/>
            </a:xfrm>
            <a:custGeom>
              <a:avLst/>
              <a:gdLst>
                <a:gd name="T0" fmla="*/ 284 w 590"/>
                <a:gd name="T1" fmla="*/ 59 h 971"/>
                <a:gd name="T2" fmla="*/ 364 w 590"/>
                <a:gd name="T3" fmla="*/ 7 h 971"/>
                <a:gd name="T4" fmla="*/ 446 w 590"/>
                <a:gd name="T5" fmla="*/ 52 h 971"/>
                <a:gd name="T6" fmla="*/ 512 w 590"/>
                <a:gd name="T7" fmla="*/ 216 h 971"/>
                <a:gd name="T8" fmla="*/ 532 w 590"/>
                <a:gd name="T9" fmla="*/ 417 h 971"/>
                <a:gd name="T10" fmla="*/ 450 w 590"/>
                <a:gd name="T11" fmla="*/ 305 h 971"/>
                <a:gd name="T12" fmla="*/ 398 w 590"/>
                <a:gd name="T13" fmla="*/ 118 h 971"/>
                <a:gd name="T14" fmla="*/ 490 w 590"/>
                <a:gd name="T15" fmla="*/ 497 h 971"/>
                <a:gd name="T16" fmla="*/ 388 w 590"/>
                <a:gd name="T17" fmla="*/ 531 h 971"/>
                <a:gd name="T18" fmla="*/ 412 w 590"/>
                <a:gd name="T19" fmla="*/ 817 h 971"/>
                <a:gd name="T20" fmla="*/ 366 w 590"/>
                <a:gd name="T21" fmla="*/ 967 h 971"/>
                <a:gd name="T22" fmla="*/ 308 w 590"/>
                <a:gd name="T23" fmla="*/ 832 h 971"/>
                <a:gd name="T24" fmla="*/ 290 w 590"/>
                <a:gd name="T25" fmla="*/ 549 h 971"/>
                <a:gd name="T26" fmla="*/ 264 w 590"/>
                <a:gd name="T27" fmla="*/ 801 h 971"/>
                <a:gd name="T28" fmla="*/ 189 w 590"/>
                <a:gd name="T29" fmla="*/ 962 h 971"/>
                <a:gd name="T30" fmla="*/ 151 w 590"/>
                <a:gd name="T31" fmla="*/ 804 h 971"/>
                <a:gd name="T32" fmla="*/ 184 w 590"/>
                <a:gd name="T33" fmla="*/ 525 h 971"/>
                <a:gd name="T34" fmla="*/ 84 w 590"/>
                <a:gd name="T35" fmla="*/ 505 h 971"/>
                <a:gd name="T36" fmla="*/ 170 w 590"/>
                <a:gd name="T37" fmla="*/ 118 h 971"/>
                <a:gd name="T38" fmla="*/ 86 w 590"/>
                <a:gd name="T39" fmla="*/ 401 h 971"/>
                <a:gd name="T40" fmla="*/ 24 w 590"/>
                <a:gd name="T41" fmla="*/ 303 h 971"/>
                <a:gd name="T42" fmla="*/ 140 w 590"/>
                <a:gd name="T43" fmla="*/ 39 h 971"/>
                <a:gd name="T44" fmla="*/ 212 w 590"/>
                <a:gd name="T45" fmla="*/ 13 h 971"/>
                <a:gd name="T46" fmla="*/ 284 w 590"/>
                <a:gd name="T47" fmla="*/ 59 h 9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0"/>
                <a:gd name="T73" fmla="*/ 0 h 971"/>
                <a:gd name="T74" fmla="*/ 590 w 590"/>
                <a:gd name="T75" fmla="*/ 971 h 9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0" h="971">
                  <a:moveTo>
                    <a:pt x="284" y="59"/>
                  </a:moveTo>
                  <a:cubicBezTo>
                    <a:pt x="326" y="59"/>
                    <a:pt x="352" y="37"/>
                    <a:pt x="364" y="7"/>
                  </a:cubicBezTo>
                  <a:cubicBezTo>
                    <a:pt x="390" y="2"/>
                    <a:pt x="418" y="17"/>
                    <a:pt x="446" y="52"/>
                  </a:cubicBezTo>
                  <a:cubicBezTo>
                    <a:pt x="470" y="87"/>
                    <a:pt x="498" y="155"/>
                    <a:pt x="512" y="216"/>
                  </a:cubicBezTo>
                  <a:cubicBezTo>
                    <a:pt x="528" y="274"/>
                    <a:pt x="590" y="404"/>
                    <a:pt x="532" y="417"/>
                  </a:cubicBezTo>
                  <a:cubicBezTo>
                    <a:pt x="476" y="430"/>
                    <a:pt x="462" y="364"/>
                    <a:pt x="450" y="305"/>
                  </a:cubicBezTo>
                  <a:cubicBezTo>
                    <a:pt x="430" y="227"/>
                    <a:pt x="398" y="118"/>
                    <a:pt x="398" y="118"/>
                  </a:cubicBezTo>
                  <a:cubicBezTo>
                    <a:pt x="405" y="150"/>
                    <a:pt x="492" y="428"/>
                    <a:pt x="490" y="497"/>
                  </a:cubicBezTo>
                  <a:cubicBezTo>
                    <a:pt x="428" y="523"/>
                    <a:pt x="442" y="516"/>
                    <a:pt x="388" y="531"/>
                  </a:cubicBezTo>
                  <a:cubicBezTo>
                    <a:pt x="394" y="620"/>
                    <a:pt x="405" y="737"/>
                    <a:pt x="412" y="817"/>
                  </a:cubicBezTo>
                  <a:cubicBezTo>
                    <a:pt x="414" y="865"/>
                    <a:pt x="438" y="963"/>
                    <a:pt x="366" y="967"/>
                  </a:cubicBezTo>
                  <a:cubicBezTo>
                    <a:pt x="294" y="971"/>
                    <a:pt x="318" y="915"/>
                    <a:pt x="308" y="832"/>
                  </a:cubicBezTo>
                  <a:lnTo>
                    <a:pt x="290" y="549"/>
                  </a:lnTo>
                  <a:lnTo>
                    <a:pt x="264" y="801"/>
                  </a:lnTo>
                  <a:cubicBezTo>
                    <a:pt x="250" y="879"/>
                    <a:pt x="256" y="960"/>
                    <a:pt x="189" y="962"/>
                  </a:cubicBezTo>
                  <a:cubicBezTo>
                    <a:pt x="122" y="964"/>
                    <a:pt x="149" y="840"/>
                    <a:pt x="151" y="804"/>
                  </a:cubicBezTo>
                  <a:cubicBezTo>
                    <a:pt x="153" y="768"/>
                    <a:pt x="184" y="579"/>
                    <a:pt x="184" y="525"/>
                  </a:cubicBezTo>
                  <a:cubicBezTo>
                    <a:pt x="134" y="515"/>
                    <a:pt x="84" y="505"/>
                    <a:pt x="84" y="505"/>
                  </a:cubicBezTo>
                  <a:lnTo>
                    <a:pt x="170" y="118"/>
                  </a:lnTo>
                  <a:cubicBezTo>
                    <a:pt x="170" y="101"/>
                    <a:pt x="110" y="370"/>
                    <a:pt x="86" y="401"/>
                  </a:cubicBezTo>
                  <a:cubicBezTo>
                    <a:pt x="62" y="433"/>
                    <a:pt x="0" y="397"/>
                    <a:pt x="24" y="303"/>
                  </a:cubicBezTo>
                  <a:cubicBezTo>
                    <a:pt x="34" y="263"/>
                    <a:pt x="124" y="55"/>
                    <a:pt x="140" y="39"/>
                  </a:cubicBezTo>
                  <a:cubicBezTo>
                    <a:pt x="156" y="23"/>
                    <a:pt x="160" y="0"/>
                    <a:pt x="212" y="13"/>
                  </a:cubicBezTo>
                  <a:cubicBezTo>
                    <a:pt x="238" y="41"/>
                    <a:pt x="242" y="59"/>
                    <a:pt x="284" y="59"/>
                  </a:cubicBezTo>
                  <a:close/>
                </a:path>
              </a:pathLst>
            </a:custGeom>
            <a:gradFill rotWithShape="1">
              <a:gsLst>
                <a:gs pos="0">
                  <a:srgbClr val="F0B5B4"/>
                </a:gs>
                <a:gs pos="100000">
                  <a:srgbClr val="F7D7D7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Normal3" dir="b"/>
            </a:scene3d>
            <a:sp3d extrusionH="176200" prstMaterial="legacyMetal">
              <a:bevelT w="13500" h="13500" prst="angle"/>
              <a:bevelB w="13500" h="13500" prst="angle"/>
              <a:extrusionClr>
                <a:srgbClr val="F0B5B4"/>
              </a:extrusionClr>
              <a:contourClr>
                <a:srgbClr val="F0B5B4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51" name="Oval 288"/>
            <p:cNvSpPr>
              <a:spLocks noChangeArrowheads="1"/>
            </p:cNvSpPr>
            <p:nvPr/>
          </p:nvSpPr>
          <p:spPr bwMode="gray">
            <a:xfrm>
              <a:off x="4641" y="2053"/>
              <a:ext cx="213" cy="225"/>
            </a:xfrm>
            <a:prstGeom prst="ellipse">
              <a:avLst/>
            </a:prstGeom>
            <a:gradFill rotWithShape="1">
              <a:gsLst>
                <a:gs pos="0">
                  <a:srgbClr val="F0B5B4"/>
                </a:gs>
                <a:gs pos="100000">
                  <a:srgbClr val="F7D7D7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Normal3" dir="b"/>
            </a:scene3d>
            <a:sp3d extrusionH="176200" prstMaterial="legacyMetal">
              <a:bevelT w="13500" h="13500" prst="angle"/>
              <a:bevelB w="13500" h="13500" prst="angle"/>
              <a:extrusionClr>
                <a:srgbClr val="F0B5B4"/>
              </a:extrusionClr>
              <a:contourClr>
                <a:srgbClr val="F0B5B4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</p:spTree>
    <p:extLst>
      <p:ext uri="{BB962C8B-B14F-4D97-AF65-F5344CB8AC3E}">
        <p14:creationId xmlns:p14="http://schemas.microsoft.com/office/powerpoint/2010/main" val="2929588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01"/>
            <a:ext cx="95397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351"/>
          <p:cNvGrpSpPr>
            <a:grpSpLocks/>
          </p:cNvGrpSpPr>
          <p:nvPr/>
        </p:nvGrpSpPr>
        <p:grpSpPr bwMode="auto">
          <a:xfrm>
            <a:off x="111125" y="1903413"/>
            <a:ext cx="2189163" cy="4157662"/>
            <a:chOff x="68" y="436"/>
            <a:chExt cx="1678" cy="3697"/>
          </a:xfrm>
        </p:grpSpPr>
        <p:grpSp>
          <p:nvGrpSpPr>
            <p:cNvPr id="4" name="Group 248"/>
            <p:cNvGrpSpPr>
              <a:grpSpLocks/>
            </p:cNvGrpSpPr>
            <p:nvPr/>
          </p:nvGrpSpPr>
          <p:grpSpPr bwMode="auto">
            <a:xfrm>
              <a:off x="240" y="1983"/>
              <a:ext cx="1385" cy="2150"/>
              <a:chOff x="862" y="713"/>
              <a:chExt cx="3780" cy="3490"/>
            </a:xfrm>
          </p:grpSpPr>
          <p:grpSp>
            <p:nvGrpSpPr>
              <p:cNvPr id="26" name="Group 249"/>
              <p:cNvGrpSpPr>
                <a:grpSpLocks/>
              </p:cNvGrpSpPr>
              <p:nvPr/>
            </p:nvGrpSpPr>
            <p:grpSpPr bwMode="auto">
              <a:xfrm>
                <a:off x="1082" y="2210"/>
                <a:ext cx="3406" cy="1993"/>
                <a:chOff x="1082" y="2355"/>
                <a:chExt cx="3406" cy="1993"/>
              </a:xfrm>
            </p:grpSpPr>
            <p:sp>
              <p:nvSpPr>
                <p:cNvPr id="39" name="Freeform 250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" name="Freeform 251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" name="Freeform 252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Group 253"/>
              <p:cNvGrpSpPr>
                <a:grpSpLocks/>
              </p:cNvGrpSpPr>
              <p:nvPr/>
            </p:nvGrpSpPr>
            <p:grpSpPr bwMode="auto">
              <a:xfrm>
                <a:off x="1009" y="1723"/>
                <a:ext cx="3527" cy="1993"/>
                <a:chOff x="1082" y="2355"/>
                <a:chExt cx="3406" cy="1993"/>
              </a:xfrm>
            </p:grpSpPr>
            <p:sp>
              <p:nvSpPr>
                <p:cNvPr id="36" name="Freeform 254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9797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Freeform 255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8" name="Freeform 256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B4B4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8" name="Group 257"/>
              <p:cNvGrpSpPr>
                <a:grpSpLocks/>
              </p:cNvGrpSpPr>
              <p:nvPr/>
            </p:nvGrpSpPr>
            <p:grpSpPr bwMode="auto">
              <a:xfrm>
                <a:off x="935" y="1219"/>
                <a:ext cx="3653" cy="1993"/>
                <a:chOff x="1082" y="2355"/>
                <a:chExt cx="3406" cy="1993"/>
              </a:xfrm>
            </p:grpSpPr>
            <p:sp>
              <p:nvSpPr>
                <p:cNvPr id="33" name="Freeform 258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A9A9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Freeform 259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" name="Freeform 260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9" name="Group 261"/>
              <p:cNvGrpSpPr>
                <a:grpSpLocks/>
              </p:cNvGrpSpPr>
              <p:nvPr/>
            </p:nvGrpSpPr>
            <p:grpSpPr bwMode="auto">
              <a:xfrm>
                <a:off x="862" y="713"/>
                <a:ext cx="3780" cy="1993"/>
                <a:chOff x="1082" y="2355"/>
                <a:chExt cx="3406" cy="1993"/>
              </a:xfrm>
            </p:grpSpPr>
            <p:sp>
              <p:nvSpPr>
                <p:cNvPr id="30" name="Freeform 262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BEBEB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Freeform 263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" name="Freeform 264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6D6D6"/>
                    </a:gs>
                    <a:gs pos="100000">
                      <a:srgbClr val="F8F8F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5" name="Group 350"/>
            <p:cNvGrpSpPr>
              <a:grpSpLocks/>
            </p:cNvGrpSpPr>
            <p:nvPr/>
          </p:nvGrpSpPr>
          <p:grpSpPr bwMode="auto">
            <a:xfrm>
              <a:off x="113" y="754"/>
              <a:ext cx="1587" cy="2150"/>
              <a:chOff x="113" y="754"/>
              <a:chExt cx="1587" cy="2150"/>
            </a:xfrm>
          </p:grpSpPr>
          <p:grpSp>
            <p:nvGrpSpPr>
              <p:cNvPr id="10" name="Group 266"/>
              <p:cNvGrpSpPr>
                <a:grpSpLocks/>
              </p:cNvGrpSpPr>
              <p:nvPr/>
            </p:nvGrpSpPr>
            <p:grpSpPr bwMode="auto">
              <a:xfrm>
                <a:off x="205" y="1676"/>
                <a:ext cx="1430" cy="1228"/>
                <a:chOff x="1082" y="2355"/>
                <a:chExt cx="3406" cy="1993"/>
              </a:xfrm>
            </p:grpSpPr>
            <p:sp>
              <p:nvSpPr>
                <p:cNvPr id="23" name="Freeform 267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Freeform 268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FF99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Freeform 269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270"/>
              <p:cNvGrpSpPr>
                <a:grpSpLocks/>
              </p:cNvGrpSpPr>
              <p:nvPr/>
            </p:nvGrpSpPr>
            <p:grpSpPr bwMode="auto">
              <a:xfrm>
                <a:off x="175" y="1376"/>
                <a:ext cx="1480" cy="1228"/>
                <a:chOff x="1082" y="2355"/>
                <a:chExt cx="3406" cy="1993"/>
              </a:xfrm>
            </p:grpSpPr>
            <p:sp>
              <p:nvSpPr>
                <p:cNvPr id="20" name="Freeform 271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4D4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Freeform 272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Freeform 273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B4B4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274"/>
              <p:cNvGrpSpPr>
                <a:grpSpLocks/>
              </p:cNvGrpSpPr>
              <p:nvPr/>
            </p:nvGrpSpPr>
            <p:grpSpPr bwMode="auto">
              <a:xfrm>
                <a:off x="144" y="1066"/>
                <a:ext cx="1533" cy="1227"/>
                <a:chOff x="1082" y="2355"/>
                <a:chExt cx="3406" cy="1993"/>
              </a:xfrm>
            </p:grpSpPr>
            <p:sp>
              <p:nvSpPr>
                <p:cNvPr id="17" name="Freeform 275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EDE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" name="Freeform 276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" name="Freeform 277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278"/>
              <p:cNvGrpSpPr>
                <a:grpSpLocks/>
              </p:cNvGrpSpPr>
              <p:nvPr/>
            </p:nvGrpSpPr>
            <p:grpSpPr bwMode="auto">
              <a:xfrm>
                <a:off x="113" y="754"/>
                <a:ext cx="1587" cy="1228"/>
                <a:chOff x="1082" y="2355"/>
                <a:chExt cx="3406" cy="1993"/>
              </a:xfrm>
            </p:grpSpPr>
            <p:sp>
              <p:nvSpPr>
                <p:cNvPr id="14" name="Freeform 279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" name="Freeform 280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B275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6" name="Freeform 281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6D6D6"/>
                    </a:gs>
                    <a:gs pos="100000">
                      <a:srgbClr val="F8F8F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345"/>
            <p:cNvGrpSpPr>
              <a:grpSpLocks/>
            </p:cNvGrpSpPr>
            <p:nvPr/>
          </p:nvGrpSpPr>
          <p:grpSpPr bwMode="auto">
            <a:xfrm>
              <a:off x="68" y="436"/>
              <a:ext cx="1678" cy="1228"/>
              <a:chOff x="1082" y="2355"/>
              <a:chExt cx="3406" cy="1993"/>
            </a:xfrm>
          </p:grpSpPr>
          <p:sp>
            <p:nvSpPr>
              <p:cNvPr id="7" name="Freeform 346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66 w 1323"/>
                  <a:gd name="T1" fmla="*/ 367 h 1322"/>
                  <a:gd name="T2" fmla="*/ 1567 w 1323"/>
                  <a:gd name="T3" fmla="*/ 1322 h 1322"/>
                  <a:gd name="T4" fmla="*/ 1567 w 1323"/>
                  <a:gd name="T5" fmla="*/ 974 h 1322"/>
                  <a:gd name="T6" fmla="*/ 0 w 1323"/>
                  <a:gd name="T7" fmla="*/ 0 h 1322"/>
                  <a:gd name="T8" fmla="*/ 66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" name="Freeform 347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rgbClr val="FF5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" name="Freeform 348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D6D6"/>
                  </a:gs>
                  <a:gs pos="100000">
                    <a:srgbClr val="F8F8F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42" name="Group 283"/>
          <p:cNvGrpSpPr>
            <a:grpSpLocks/>
          </p:cNvGrpSpPr>
          <p:nvPr/>
        </p:nvGrpSpPr>
        <p:grpSpPr bwMode="auto">
          <a:xfrm>
            <a:off x="536575" y="1798638"/>
            <a:ext cx="509588" cy="763587"/>
            <a:chOff x="2111" y="2247"/>
            <a:chExt cx="592" cy="1034"/>
          </a:xfrm>
        </p:grpSpPr>
        <p:sp>
          <p:nvSpPr>
            <p:cNvPr id="43" name="Freeform 284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>
                <a:gd name="T0" fmla="*/ 1709894 w 320"/>
                <a:gd name="T1" fmla="*/ 4061 h 479"/>
                <a:gd name="T2" fmla="*/ 1507212 w 320"/>
                <a:gd name="T3" fmla="*/ 129641 h 479"/>
                <a:gd name="T4" fmla="*/ 1293722 w 320"/>
                <a:gd name="T5" fmla="*/ 4061 h 479"/>
                <a:gd name="T6" fmla="*/ 716672 w 320"/>
                <a:gd name="T7" fmla="*/ 67774 h 479"/>
                <a:gd name="T8" fmla="*/ 11137 w 320"/>
                <a:gd name="T9" fmla="*/ 687586 h 479"/>
                <a:gd name="T10" fmla="*/ 368024 w 320"/>
                <a:gd name="T11" fmla="*/ 842420 h 479"/>
                <a:gd name="T12" fmla="*/ 873957 w 320"/>
                <a:gd name="T13" fmla="*/ 225180 h 479"/>
                <a:gd name="T14" fmla="*/ 143101 w 320"/>
                <a:gd name="T15" fmla="*/ 1624297 h 479"/>
                <a:gd name="T16" fmla="*/ 347537 w 320"/>
                <a:gd name="T17" fmla="*/ 1840057 h 479"/>
                <a:gd name="T18" fmla="*/ 1353380 w 320"/>
                <a:gd name="T19" fmla="*/ 1738541 h 479"/>
                <a:gd name="T20" fmla="*/ 1496051 w 320"/>
                <a:gd name="T21" fmla="*/ 916836 h 479"/>
                <a:gd name="T22" fmla="*/ 1721005 w 320"/>
                <a:gd name="T23" fmla="*/ 1735601 h 479"/>
                <a:gd name="T24" fmla="*/ 2666189 w 320"/>
                <a:gd name="T25" fmla="*/ 1849989 h 479"/>
                <a:gd name="T26" fmla="*/ 2872138 w 320"/>
                <a:gd name="T27" fmla="*/ 1608485 h 479"/>
                <a:gd name="T28" fmla="*/ 2134240 w 320"/>
                <a:gd name="T29" fmla="*/ 225180 h 479"/>
                <a:gd name="T30" fmla="*/ 2336735 w 320"/>
                <a:gd name="T31" fmla="*/ 531903 h 479"/>
                <a:gd name="T32" fmla="*/ 2860635 w 320"/>
                <a:gd name="T33" fmla="*/ 933087 h 479"/>
                <a:gd name="T34" fmla="*/ 3002570 w 320"/>
                <a:gd name="T35" fmla="*/ 639699 h 479"/>
                <a:gd name="T36" fmla="*/ 2200473 w 320"/>
                <a:gd name="T37" fmla="*/ 31821 h 479"/>
                <a:gd name="T38" fmla="*/ 1709894 w 320"/>
                <a:gd name="T39" fmla="*/ 4061 h 4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20"/>
                <a:gd name="T61" fmla="*/ 0 h 479"/>
                <a:gd name="T62" fmla="*/ 320 w 320"/>
                <a:gd name="T63" fmla="*/ 479 h 4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adFill rotWithShape="1">
              <a:gsLst>
                <a:gs pos="0">
                  <a:srgbClr val="00749B"/>
                </a:gs>
                <a:gs pos="100000">
                  <a:srgbClr val="0099CC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Normal2" dir="t"/>
            </a:scene3d>
            <a:sp3d extrusionH="430200" prstMaterial="legacyMetal">
              <a:bevelT w="13500" h="13500" prst="angle"/>
              <a:bevelB w="13500" h="13500" prst="angle"/>
              <a:extrusionClr>
                <a:srgbClr val="0099CC"/>
              </a:extrusionClr>
              <a:contourClr>
                <a:srgbClr val="00749B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4" name="Oval 285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adFill rotWithShape="1">
              <a:gsLst>
                <a:gs pos="0">
                  <a:srgbClr val="00749B"/>
                </a:gs>
                <a:gs pos="100000">
                  <a:srgbClr val="0099CC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Normal2" dir="t"/>
            </a:scene3d>
            <a:sp3d extrusionH="430200" prstMaterial="legacyMetal">
              <a:bevelT w="13500" h="13500" prst="angle"/>
              <a:bevelB w="13500" h="13500" prst="angle"/>
              <a:extrusionClr>
                <a:srgbClr val="0099CC"/>
              </a:extrusionClr>
              <a:contourClr>
                <a:srgbClr val="00749B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grpSp>
        <p:nvGrpSpPr>
          <p:cNvPr id="45" name="Group 286"/>
          <p:cNvGrpSpPr>
            <a:grpSpLocks/>
          </p:cNvGrpSpPr>
          <p:nvPr/>
        </p:nvGrpSpPr>
        <p:grpSpPr bwMode="auto">
          <a:xfrm>
            <a:off x="1206500" y="1800225"/>
            <a:ext cx="541338" cy="800100"/>
            <a:chOff x="4466" y="2053"/>
            <a:chExt cx="590" cy="1177"/>
          </a:xfrm>
        </p:grpSpPr>
        <p:sp>
          <p:nvSpPr>
            <p:cNvPr id="46" name="Freeform 287"/>
            <p:cNvSpPr>
              <a:spLocks/>
            </p:cNvSpPr>
            <p:nvPr/>
          </p:nvSpPr>
          <p:spPr bwMode="gray">
            <a:xfrm>
              <a:off x="4466" y="2259"/>
              <a:ext cx="590" cy="971"/>
            </a:xfrm>
            <a:custGeom>
              <a:avLst/>
              <a:gdLst>
                <a:gd name="T0" fmla="*/ 284 w 590"/>
                <a:gd name="T1" fmla="*/ 59 h 971"/>
                <a:gd name="T2" fmla="*/ 364 w 590"/>
                <a:gd name="T3" fmla="*/ 7 h 971"/>
                <a:gd name="T4" fmla="*/ 446 w 590"/>
                <a:gd name="T5" fmla="*/ 52 h 971"/>
                <a:gd name="T6" fmla="*/ 512 w 590"/>
                <a:gd name="T7" fmla="*/ 216 h 971"/>
                <a:gd name="T8" fmla="*/ 532 w 590"/>
                <a:gd name="T9" fmla="*/ 417 h 971"/>
                <a:gd name="T10" fmla="*/ 450 w 590"/>
                <a:gd name="T11" fmla="*/ 305 h 971"/>
                <a:gd name="T12" fmla="*/ 398 w 590"/>
                <a:gd name="T13" fmla="*/ 118 h 971"/>
                <a:gd name="T14" fmla="*/ 490 w 590"/>
                <a:gd name="T15" fmla="*/ 497 h 971"/>
                <a:gd name="T16" fmla="*/ 388 w 590"/>
                <a:gd name="T17" fmla="*/ 531 h 971"/>
                <a:gd name="T18" fmla="*/ 412 w 590"/>
                <a:gd name="T19" fmla="*/ 817 h 971"/>
                <a:gd name="T20" fmla="*/ 366 w 590"/>
                <a:gd name="T21" fmla="*/ 967 h 971"/>
                <a:gd name="T22" fmla="*/ 308 w 590"/>
                <a:gd name="T23" fmla="*/ 832 h 971"/>
                <a:gd name="T24" fmla="*/ 290 w 590"/>
                <a:gd name="T25" fmla="*/ 549 h 971"/>
                <a:gd name="T26" fmla="*/ 264 w 590"/>
                <a:gd name="T27" fmla="*/ 801 h 971"/>
                <a:gd name="T28" fmla="*/ 189 w 590"/>
                <a:gd name="T29" fmla="*/ 962 h 971"/>
                <a:gd name="T30" fmla="*/ 151 w 590"/>
                <a:gd name="T31" fmla="*/ 804 h 971"/>
                <a:gd name="T32" fmla="*/ 184 w 590"/>
                <a:gd name="T33" fmla="*/ 525 h 971"/>
                <a:gd name="T34" fmla="*/ 84 w 590"/>
                <a:gd name="T35" fmla="*/ 505 h 971"/>
                <a:gd name="T36" fmla="*/ 170 w 590"/>
                <a:gd name="T37" fmla="*/ 118 h 971"/>
                <a:gd name="T38" fmla="*/ 86 w 590"/>
                <a:gd name="T39" fmla="*/ 401 h 971"/>
                <a:gd name="T40" fmla="*/ 24 w 590"/>
                <a:gd name="T41" fmla="*/ 303 h 971"/>
                <a:gd name="T42" fmla="*/ 140 w 590"/>
                <a:gd name="T43" fmla="*/ 39 h 971"/>
                <a:gd name="T44" fmla="*/ 212 w 590"/>
                <a:gd name="T45" fmla="*/ 13 h 971"/>
                <a:gd name="T46" fmla="*/ 284 w 590"/>
                <a:gd name="T47" fmla="*/ 59 h 9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0"/>
                <a:gd name="T73" fmla="*/ 0 h 971"/>
                <a:gd name="T74" fmla="*/ 590 w 590"/>
                <a:gd name="T75" fmla="*/ 971 h 9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0" h="971">
                  <a:moveTo>
                    <a:pt x="284" y="59"/>
                  </a:moveTo>
                  <a:cubicBezTo>
                    <a:pt x="326" y="59"/>
                    <a:pt x="352" y="37"/>
                    <a:pt x="364" y="7"/>
                  </a:cubicBezTo>
                  <a:cubicBezTo>
                    <a:pt x="390" y="2"/>
                    <a:pt x="418" y="17"/>
                    <a:pt x="446" y="52"/>
                  </a:cubicBezTo>
                  <a:cubicBezTo>
                    <a:pt x="470" y="87"/>
                    <a:pt x="498" y="155"/>
                    <a:pt x="512" y="216"/>
                  </a:cubicBezTo>
                  <a:cubicBezTo>
                    <a:pt x="528" y="274"/>
                    <a:pt x="590" y="404"/>
                    <a:pt x="532" y="417"/>
                  </a:cubicBezTo>
                  <a:cubicBezTo>
                    <a:pt x="476" y="430"/>
                    <a:pt x="462" y="364"/>
                    <a:pt x="450" y="305"/>
                  </a:cubicBezTo>
                  <a:cubicBezTo>
                    <a:pt x="430" y="227"/>
                    <a:pt x="398" y="118"/>
                    <a:pt x="398" y="118"/>
                  </a:cubicBezTo>
                  <a:cubicBezTo>
                    <a:pt x="405" y="150"/>
                    <a:pt x="492" y="428"/>
                    <a:pt x="490" y="497"/>
                  </a:cubicBezTo>
                  <a:cubicBezTo>
                    <a:pt x="428" y="523"/>
                    <a:pt x="442" y="516"/>
                    <a:pt x="388" y="531"/>
                  </a:cubicBezTo>
                  <a:cubicBezTo>
                    <a:pt x="394" y="620"/>
                    <a:pt x="405" y="737"/>
                    <a:pt x="412" y="817"/>
                  </a:cubicBezTo>
                  <a:cubicBezTo>
                    <a:pt x="414" y="865"/>
                    <a:pt x="438" y="963"/>
                    <a:pt x="366" y="967"/>
                  </a:cubicBezTo>
                  <a:cubicBezTo>
                    <a:pt x="294" y="971"/>
                    <a:pt x="318" y="915"/>
                    <a:pt x="308" y="832"/>
                  </a:cubicBezTo>
                  <a:lnTo>
                    <a:pt x="290" y="549"/>
                  </a:lnTo>
                  <a:lnTo>
                    <a:pt x="264" y="801"/>
                  </a:lnTo>
                  <a:cubicBezTo>
                    <a:pt x="250" y="879"/>
                    <a:pt x="256" y="960"/>
                    <a:pt x="189" y="962"/>
                  </a:cubicBezTo>
                  <a:cubicBezTo>
                    <a:pt x="122" y="964"/>
                    <a:pt x="149" y="840"/>
                    <a:pt x="151" y="804"/>
                  </a:cubicBezTo>
                  <a:cubicBezTo>
                    <a:pt x="153" y="768"/>
                    <a:pt x="184" y="579"/>
                    <a:pt x="184" y="525"/>
                  </a:cubicBezTo>
                  <a:cubicBezTo>
                    <a:pt x="134" y="515"/>
                    <a:pt x="84" y="505"/>
                    <a:pt x="84" y="505"/>
                  </a:cubicBezTo>
                  <a:lnTo>
                    <a:pt x="170" y="118"/>
                  </a:lnTo>
                  <a:cubicBezTo>
                    <a:pt x="170" y="101"/>
                    <a:pt x="110" y="370"/>
                    <a:pt x="86" y="401"/>
                  </a:cubicBezTo>
                  <a:cubicBezTo>
                    <a:pt x="62" y="433"/>
                    <a:pt x="0" y="397"/>
                    <a:pt x="24" y="303"/>
                  </a:cubicBezTo>
                  <a:cubicBezTo>
                    <a:pt x="34" y="263"/>
                    <a:pt x="124" y="55"/>
                    <a:pt x="140" y="39"/>
                  </a:cubicBezTo>
                  <a:cubicBezTo>
                    <a:pt x="156" y="23"/>
                    <a:pt x="160" y="0"/>
                    <a:pt x="212" y="13"/>
                  </a:cubicBezTo>
                  <a:cubicBezTo>
                    <a:pt x="238" y="41"/>
                    <a:pt x="242" y="59"/>
                    <a:pt x="284" y="59"/>
                  </a:cubicBezTo>
                  <a:close/>
                </a:path>
              </a:pathLst>
            </a:custGeom>
            <a:gradFill rotWithShape="1">
              <a:gsLst>
                <a:gs pos="0">
                  <a:srgbClr val="F0B5B4"/>
                </a:gs>
                <a:gs pos="100000">
                  <a:srgbClr val="F7D7D7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Normal3" dir="b"/>
            </a:scene3d>
            <a:sp3d extrusionH="176200" prstMaterial="legacyMetal">
              <a:bevelT w="13500" h="13500" prst="angle"/>
              <a:bevelB w="13500" h="13500" prst="angle"/>
              <a:extrusionClr>
                <a:srgbClr val="F0B5B4"/>
              </a:extrusionClr>
              <a:contourClr>
                <a:srgbClr val="F0B5B4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7" name="Oval 288"/>
            <p:cNvSpPr>
              <a:spLocks noChangeArrowheads="1"/>
            </p:cNvSpPr>
            <p:nvPr/>
          </p:nvSpPr>
          <p:spPr bwMode="gray">
            <a:xfrm>
              <a:off x="4641" y="2053"/>
              <a:ext cx="213" cy="225"/>
            </a:xfrm>
            <a:prstGeom prst="ellipse">
              <a:avLst/>
            </a:prstGeom>
            <a:gradFill rotWithShape="1">
              <a:gsLst>
                <a:gs pos="0">
                  <a:srgbClr val="F0B5B4"/>
                </a:gs>
                <a:gs pos="100000">
                  <a:srgbClr val="F7D7D7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Normal3" dir="b"/>
            </a:scene3d>
            <a:sp3d extrusionH="176200" prstMaterial="legacyMetal">
              <a:bevelT w="13500" h="13500" prst="angle"/>
              <a:bevelB w="13500" h="13500" prst="angle"/>
              <a:extrusionClr>
                <a:srgbClr val="F0B5B4"/>
              </a:extrusionClr>
              <a:contourClr>
                <a:srgbClr val="F0B5B4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48" name="AutoShape 68"/>
          <p:cNvSpPr>
            <a:spLocks noChangeArrowheads="1"/>
          </p:cNvSpPr>
          <p:nvPr/>
        </p:nvSpPr>
        <p:spPr bwMode="gray">
          <a:xfrm>
            <a:off x="2081213" y="1844675"/>
            <a:ext cx="6954837" cy="2701925"/>
          </a:xfrm>
          <a:prstGeom prst="roundRect">
            <a:avLst>
              <a:gd name="adj" fmla="val 16667"/>
            </a:avLst>
          </a:prstGeom>
          <a:solidFill>
            <a:srgbClr val="FFFFFF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9" name="Прямоугольник 50"/>
          <p:cNvSpPr>
            <a:spLocks noChangeArrowheads="1"/>
          </p:cNvSpPr>
          <p:nvPr/>
        </p:nvSpPr>
        <p:spPr bwMode="auto">
          <a:xfrm>
            <a:off x="2165350" y="2282825"/>
            <a:ext cx="65913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обладает развитым </a:t>
            </a:r>
            <a:r>
              <a:rPr lang="ru-RU" altLang="ru-RU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воображением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altLang="ru-RU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фантазии, воображению, творчеству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 развивается и проявляется в игре. Ребёнок владеет разными формами и видами игры. Умеет подчиняться разным правилам и социальным нормам, различать условную и реальную ситуации, в том числе игровую и учебную;</a:t>
            </a:r>
          </a:p>
        </p:txBody>
      </p:sp>
      <p:sp>
        <p:nvSpPr>
          <p:cNvPr id="50" name="Rectangle 4"/>
          <p:cNvSpPr txBox="1">
            <a:spLocks noChangeArrowheads="1"/>
          </p:cNvSpPr>
          <p:nvPr/>
        </p:nvSpPr>
        <p:spPr>
          <a:xfrm>
            <a:off x="203200" y="223838"/>
            <a:ext cx="8723313" cy="114458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Целевые ориентиры ДО </a:t>
            </a:r>
            <a:br>
              <a:rPr lang="ru-RU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социальные и психологические характеристики личности ребёнка на этапе завершения дошкольного образования:</a:t>
            </a:r>
            <a:endParaRPr lang="en-US" sz="2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1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" y="18281"/>
            <a:ext cx="107259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" name="Group 351"/>
          <p:cNvGrpSpPr>
            <a:grpSpLocks/>
          </p:cNvGrpSpPr>
          <p:nvPr/>
        </p:nvGrpSpPr>
        <p:grpSpPr bwMode="auto">
          <a:xfrm>
            <a:off x="95250" y="1988840"/>
            <a:ext cx="2189163" cy="4156075"/>
            <a:chOff x="68" y="436"/>
            <a:chExt cx="1678" cy="3697"/>
          </a:xfrm>
        </p:grpSpPr>
        <p:grpSp>
          <p:nvGrpSpPr>
            <p:cNvPr id="53" name="Group 248"/>
            <p:cNvGrpSpPr>
              <a:grpSpLocks/>
            </p:cNvGrpSpPr>
            <p:nvPr/>
          </p:nvGrpSpPr>
          <p:grpSpPr bwMode="auto">
            <a:xfrm>
              <a:off x="240" y="1983"/>
              <a:ext cx="1385" cy="2150"/>
              <a:chOff x="862" y="713"/>
              <a:chExt cx="3780" cy="3490"/>
            </a:xfrm>
          </p:grpSpPr>
          <p:grpSp>
            <p:nvGrpSpPr>
              <p:cNvPr id="75" name="Group 249"/>
              <p:cNvGrpSpPr>
                <a:grpSpLocks/>
              </p:cNvGrpSpPr>
              <p:nvPr/>
            </p:nvGrpSpPr>
            <p:grpSpPr bwMode="auto">
              <a:xfrm>
                <a:off x="1082" y="2210"/>
                <a:ext cx="3406" cy="1993"/>
                <a:chOff x="1082" y="2355"/>
                <a:chExt cx="3406" cy="1993"/>
              </a:xfrm>
            </p:grpSpPr>
            <p:sp>
              <p:nvSpPr>
                <p:cNvPr id="88" name="Freeform 250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9" name="Freeform 251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0" name="Freeform 252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76" name="Group 253"/>
              <p:cNvGrpSpPr>
                <a:grpSpLocks/>
              </p:cNvGrpSpPr>
              <p:nvPr/>
            </p:nvGrpSpPr>
            <p:grpSpPr bwMode="auto">
              <a:xfrm>
                <a:off x="1009" y="1723"/>
                <a:ext cx="3527" cy="1993"/>
                <a:chOff x="1082" y="2355"/>
                <a:chExt cx="3406" cy="1993"/>
              </a:xfrm>
            </p:grpSpPr>
            <p:sp>
              <p:nvSpPr>
                <p:cNvPr id="85" name="Freeform 254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97979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6" name="Freeform 255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7" name="Freeform 256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B4B4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77" name="Group 257"/>
              <p:cNvGrpSpPr>
                <a:grpSpLocks/>
              </p:cNvGrpSpPr>
              <p:nvPr/>
            </p:nvGrpSpPr>
            <p:grpSpPr bwMode="auto">
              <a:xfrm>
                <a:off x="935" y="1219"/>
                <a:ext cx="3653" cy="1993"/>
                <a:chOff x="1082" y="2355"/>
                <a:chExt cx="3406" cy="1993"/>
              </a:xfrm>
            </p:grpSpPr>
            <p:sp>
              <p:nvSpPr>
                <p:cNvPr id="82" name="Freeform 258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A9A9A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3" name="Freeform 259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4" name="Freeform 260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78" name="Group 261"/>
              <p:cNvGrpSpPr>
                <a:grpSpLocks/>
              </p:cNvGrpSpPr>
              <p:nvPr/>
            </p:nvGrpSpPr>
            <p:grpSpPr bwMode="auto">
              <a:xfrm>
                <a:off x="862" y="713"/>
                <a:ext cx="3780" cy="1993"/>
                <a:chOff x="1082" y="2355"/>
                <a:chExt cx="3406" cy="1993"/>
              </a:xfrm>
            </p:grpSpPr>
            <p:sp>
              <p:nvSpPr>
                <p:cNvPr id="79" name="Freeform 262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BEBEB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0" name="Freeform 263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1" name="Freeform 264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6D6D6"/>
                    </a:gs>
                    <a:gs pos="100000">
                      <a:srgbClr val="F8F8F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54" name="Group 350"/>
            <p:cNvGrpSpPr>
              <a:grpSpLocks/>
            </p:cNvGrpSpPr>
            <p:nvPr/>
          </p:nvGrpSpPr>
          <p:grpSpPr bwMode="auto">
            <a:xfrm>
              <a:off x="113" y="754"/>
              <a:ext cx="1587" cy="2150"/>
              <a:chOff x="113" y="754"/>
              <a:chExt cx="1587" cy="2150"/>
            </a:xfrm>
          </p:grpSpPr>
          <p:grpSp>
            <p:nvGrpSpPr>
              <p:cNvPr id="59" name="Group 266"/>
              <p:cNvGrpSpPr>
                <a:grpSpLocks/>
              </p:cNvGrpSpPr>
              <p:nvPr/>
            </p:nvGrpSpPr>
            <p:grpSpPr bwMode="auto">
              <a:xfrm>
                <a:off x="205" y="1676"/>
                <a:ext cx="1430" cy="1228"/>
                <a:chOff x="1082" y="2355"/>
                <a:chExt cx="3406" cy="1993"/>
              </a:xfrm>
            </p:grpSpPr>
            <p:sp>
              <p:nvSpPr>
                <p:cNvPr id="72" name="Freeform 267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" name="Freeform 268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FF99C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4" name="Freeform 269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0" name="Group 270"/>
              <p:cNvGrpSpPr>
                <a:grpSpLocks/>
              </p:cNvGrpSpPr>
              <p:nvPr/>
            </p:nvGrpSpPr>
            <p:grpSpPr bwMode="auto">
              <a:xfrm>
                <a:off x="175" y="1376"/>
                <a:ext cx="1480" cy="1228"/>
                <a:chOff x="1082" y="2355"/>
                <a:chExt cx="3406" cy="1993"/>
              </a:xfrm>
            </p:grpSpPr>
            <p:sp>
              <p:nvSpPr>
                <p:cNvPr id="69" name="Freeform 271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4D4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0" name="Freeform 272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" name="Freeform 273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B4B4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1" name="Group 274"/>
              <p:cNvGrpSpPr>
                <a:grpSpLocks/>
              </p:cNvGrpSpPr>
              <p:nvPr/>
            </p:nvGrpSpPr>
            <p:grpSpPr bwMode="auto">
              <a:xfrm>
                <a:off x="144" y="1066"/>
                <a:ext cx="1533" cy="1227"/>
                <a:chOff x="1082" y="2355"/>
                <a:chExt cx="3406" cy="1993"/>
              </a:xfrm>
            </p:grpSpPr>
            <p:sp>
              <p:nvSpPr>
                <p:cNvPr id="66" name="Freeform 275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DEDE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7" name="Freeform 276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8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8" name="Freeform 277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2" name="Group 278"/>
              <p:cNvGrpSpPr>
                <a:grpSpLocks/>
              </p:cNvGrpSpPr>
              <p:nvPr/>
            </p:nvGrpSpPr>
            <p:grpSpPr bwMode="auto">
              <a:xfrm>
                <a:off x="113" y="754"/>
                <a:ext cx="1587" cy="1228"/>
                <a:chOff x="1082" y="2355"/>
                <a:chExt cx="3406" cy="1993"/>
              </a:xfrm>
            </p:grpSpPr>
            <p:sp>
              <p:nvSpPr>
                <p:cNvPr id="63" name="Freeform 279"/>
                <p:cNvSpPr>
                  <a:spLocks/>
                </p:cNvSpPr>
                <p:nvPr/>
              </p:nvSpPr>
              <p:spPr bwMode="gray">
                <a:xfrm>
                  <a:off x="1082" y="3026"/>
                  <a:ext cx="1338" cy="1322"/>
                </a:xfrm>
                <a:custGeom>
                  <a:avLst/>
                  <a:gdLst>
                    <a:gd name="T0" fmla="*/ 66 w 1323"/>
                    <a:gd name="T1" fmla="*/ 367 h 1322"/>
                    <a:gd name="T2" fmla="*/ 1567 w 1323"/>
                    <a:gd name="T3" fmla="*/ 1322 h 1322"/>
                    <a:gd name="T4" fmla="*/ 1567 w 1323"/>
                    <a:gd name="T5" fmla="*/ 974 h 1322"/>
                    <a:gd name="T6" fmla="*/ 0 w 1323"/>
                    <a:gd name="T7" fmla="*/ 0 h 1322"/>
                    <a:gd name="T8" fmla="*/ 66 w 1323"/>
                    <a:gd name="T9" fmla="*/ 367 h 13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3"/>
                    <a:gd name="T16" fmla="*/ 0 h 1322"/>
                    <a:gd name="T17" fmla="*/ 1323 w 1323"/>
                    <a:gd name="T18" fmla="*/ 1322 h 13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3" h="1322">
                      <a:moveTo>
                        <a:pt x="51" y="367"/>
                      </a:moveTo>
                      <a:lnTo>
                        <a:pt x="1323" y="1322"/>
                      </a:lnTo>
                      <a:lnTo>
                        <a:pt x="1323" y="974"/>
                      </a:lnTo>
                      <a:lnTo>
                        <a:pt x="0" y="0"/>
                      </a:lnTo>
                      <a:lnTo>
                        <a:pt x="51" y="367"/>
                      </a:lnTo>
                      <a:close/>
                    </a:path>
                  </a:pathLst>
                </a:cu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4" name="Freeform 280"/>
                <p:cNvSpPr>
                  <a:spLocks/>
                </p:cNvSpPr>
                <p:nvPr/>
              </p:nvSpPr>
              <p:spPr bwMode="gray">
                <a:xfrm>
                  <a:off x="2405" y="2924"/>
                  <a:ext cx="2083" cy="1418"/>
                </a:xfrm>
                <a:custGeom>
                  <a:avLst/>
                  <a:gdLst>
                    <a:gd name="T0" fmla="*/ 0 w 2083"/>
                    <a:gd name="T1" fmla="*/ 1070 h 1418"/>
                    <a:gd name="T2" fmla="*/ 2083 w 2083"/>
                    <a:gd name="T3" fmla="*/ 0 h 1418"/>
                    <a:gd name="T4" fmla="*/ 2045 w 2083"/>
                    <a:gd name="T5" fmla="*/ 355 h 1418"/>
                    <a:gd name="T6" fmla="*/ 7 w 2083"/>
                    <a:gd name="T7" fmla="*/ 1418 h 1418"/>
                    <a:gd name="T8" fmla="*/ 0 w 2083"/>
                    <a:gd name="T9" fmla="*/ 1070 h 14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83"/>
                    <a:gd name="T16" fmla="*/ 0 h 1418"/>
                    <a:gd name="T17" fmla="*/ 2083 w 2083"/>
                    <a:gd name="T18" fmla="*/ 1418 h 14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83" h="1418">
                      <a:moveTo>
                        <a:pt x="0" y="1070"/>
                      </a:moveTo>
                      <a:lnTo>
                        <a:pt x="2083" y="0"/>
                      </a:lnTo>
                      <a:lnTo>
                        <a:pt x="2045" y="355"/>
                      </a:lnTo>
                      <a:lnTo>
                        <a:pt x="7" y="1418"/>
                      </a:lnTo>
                      <a:lnTo>
                        <a:pt x="0" y="1070"/>
                      </a:lnTo>
                      <a:close/>
                    </a:path>
                  </a:pathLst>
                </a:custGeom>
                <a:solidFill>
                  <a:srgbClr val="B2750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5" name="Freeform 281"/>
                <p:cNvSpPr>
                  <a:spLocks/>
                </p:cNvSpPr>
                <p:nvPr/>
              </p:nvSpPr>
              <p:spPr bwMode="gray">
                <a:xfrm>
                  <a:off x="1082" y="2355"/>
                  <a:ext cx="3406" cy="1639"/>
                </a:xfrm>
                <a:custGeom>
                  <a:avLst/>
                  <a:gdLst>
                    <a:gd name="T0" fmla="*/ 1323 w 3406"/>
                    <a:gd name="T1" fmla="*/ 1639 h 1639"/>
                    <a:gd name="T2" fmla="*/ 0 w 3406"/>
                    <a:gd name="T3" fmla="*/ 671 h 1639"/>
                    <a:gd name="T4" fmla="*/ 1969 w 3406"/>
                    <a:gd name="T5" fmla="*/ 0 h 1639"/>
                    <a:gd name="T6" fmla="*/ 3406 w 3406"/>
                    <a:gd name="T7" fmla="*/ 569 h 1639"/>
                    <a:gd name="T8" fmla="*/ 1323 w 3406"/>
                    <a:gd name="T9" fmla="*/ 1639 h 16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06"/>
                    <a:gd name="T16" fmla="*/ 0 h 1639"/>
                    <a:gd name="T17" fmla="*/ 3406 w 3406"/>
                    <a:gd name="T18" fmla="*/ 1639 h 16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06" h="1639">
                      <a:moveTo>
                        <a:pt x="1323" y="1639"/>
                      </a:moveTo>
                      <a:lnTo>
                        <a:pt x="0" y="671"/>
                      </a:lnTo>
                      <a:lnTo>
                        <a:pt x="1969" y="0"/>
                      </a:lnTo>
                      <a:lnTo>
                        <a:pt x="3406" y="569"/>
                      </a:lnTo>
                      <a:lnTo>
                        <a:pt x="1323" y="16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6D6D6"/>
                    </a:gs>
                    <a:gs pos="100000">
                      <a:srgbClr val="F8F8F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55" name="Group 345"/>
            <p:cNvGrpSpPr>
              <a:grpSpLocks/>
            </p:cNvGrpSpPr>
            <p:nvPr/>
          </p:nvGrpSpPr>
          <p:grpSpPr bwMode="auto">
            <a:xfrm>
              <a:off x="68" y="436"/>
              <a:ext cx="1678" cy="1228"/>
              <a:chOff x="1082" y="2355"/>
              <a:chExt cx="3406" cy="1993"/>
            </a:xfrm>
          </p:grpSpPr>
          <p:sp>
            <p:nvSpPr>
              <p:cNvPr id="56" name="Freeform 346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66 w 1323"/>
                  <a:gd name="T1" fmla="*/ 367 h 1322"/>
                  <a:gd name="T2" fmla="*/ 1567 w 1323"/>
                  <a:gd name="T3" fmla="*/ 1322 h 1322"/>
                  <a:gd name="T4" fmla="*/ 1567 w 1323"/>
                  <a:gd name="T5" fmla="*/ 974 h 1322"/>
                  <a:gd name="T6" fmla="*/ 0 w 1323"/>
                  <a:gd name="T7" fmla="*/ 0 h 1322"/>
                  <a:gd name="T8" fmla="*/ 66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7" name="Freeform 347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rgbClr val="FF5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Freeform 348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D6D6"/>
                  </a:gs>
                  <a:gs pos="100000">
                    <a:srgbClr val="F8F8F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91" name="Group 283"/>
          <p:cNvGrpSpPr>
            <a:grpSpLocks/>
          </p:cNvGrpSpPr>
          <p:nvPr/>
        </p:nvGrpSpPr>
        <p:grpSpPr bwMode="auto">
          <a:xfrm>
            <a:off x="520700" y="1882478"/>
            <a:ext cx="508000" cy="763587"/>
            <a:chOff x="2111" y="2247"/>
            <a:chExt cx="592" cy="1034"/>
          </a:xfrm>
        </p:grpSpPr>
        <p:sp>
          <p:nvSpPr>
            <p:cNvPr id="92" name="Freeform 284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>
                <a:gd name="T0" fmla="*/ 1709894 w 320"/>
                <a:gd name="T1" fmla="*/ 4061 h 479"/>
                <a:gd name="T2" fmla="*/ 1507212 w 320"/>
                <a:gd name="T3" fmla="*/ 129641 h 479"/>
                <a:gd name="T4" fmla="*/ 1293722 w 320"/>
                <a:gd name="T5" fmla="*/ 4061 h 479"/>
                <a:gd name="T6" fmla="*/ 716672 w 320"/>
                <a:gd name="T7" fmla="*/ 67774 h 479"/>
                <a:gd name="T8" fmla="*/ 11137 w 320"/>
                <a:gd name="T9" fmla="*/ 687586 h 479"/>
                <a:gd name="T10" fmla="*/ 368024 w 320"/>
                <a:gd name="T11" fmla="*/ 842420 h 479"/>
                <a:gd name="T12" fmla="*/ 873957 w 320"/>
                <a:gd name="T13" fmla="*/ 225180 h 479"/>
                <a:gd name="T14" fmla="*/ 143101 w 320"/>
                <a:gd name="T15" fmla="*/ 1624297 h 479"/>
                <a:gd name="T16" fmla="*/ 347537 w 320"/>
                <a:gd name="T17" fmla="*/ 1840057 h 479"/>
                <a:gd name="T18" fmla="*/ 1353380 w 320"/>
                <a:gd name="T19" fmla="*/ 1738541 h 479"/>
                <a:gd name="T20" fmla="*/ 1496051 w 320"/>
                <a:gd name="T21" fmla="*/ 916836 h 479"/>
                <a:gd name="T22" fmla="*/ 1721005 w 320"/>
                <a:gd name="T23" fmla="*/ 1735601 h 479"/>
                <a:gd name="T24" fmla="*/ 2666189 w 320"/>
                <a:gd name="T25" fmla="*/ 1849989 h 479"/>
                <a:gd name="T26" fmla="*/ 2872138 w 320"/>
                <a:gd name="T27" fmla="*/ 1608485 h 479"/>
                <a:gd name="T28" fmla="*/ 2134240 w 320"/>
                <a:gd name="T29" fmla="*/ 225180 h 479"/>
                <a:gd name="T30" fmla="*/ 2336735 w 320"/>
                <a:gd name="T31" fmla="*/ 531903 h 479"/>
                <a:gd name="T32" fmla="*/ 2860635 w 320"/>
                <a:gd name="T33" fmla="*/ 933087 h 479"/>
                <a:gd name="T34" fmla="*/ 3002570 w 320"/>
                <a:gd name="T35" fmla="*/ 639699 h 479"/>
                <a:gd name="T36" fmla="*/ 2200473 w 320"/>
                <a:gd name="T37" fmla="*/ 31821 h 479"/>
                <a:gd name="T38" fmla="*/ 1709894 w 320"/>
                <a:gd name="T39" fmla="*/ 4061 h 4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20"/>
                <a:gd name="T61" fmla="*/ 0 h 479"/>
                <a:gd name="T62" fmla="*/ 320 w 320"/>
                <a:gd name="T63" fmla="*/ 479 h 4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adFill rotWithShape="1">
              <a:gsLst>
                <a:gs pos="0">
                  <a:srgbClr val="00749B"/>
                </a:gs>
                <a:gs pos="100000">
                  <a:srgbClr val="0099CC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Normal2" dir="t"/>
            </a:scene3d>
            <a:sp3d extrusionH="430200" prstMaterial="legacyMetal">
              <a:bevelT w="13500" h="13500" prst="angle"/>
              <a:bevelB w="13500" h="13500" prst="angle"/>
              <a:extrusionClr>
                <a:srgbClr val="0099CC"/>
              </a:extrusionClr>
              <a:contourClr>
                <a:srgbClr val="00749B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3" name="Oval 285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adFill rotWithShape="1">
              <a:gsLst>
                <a:gs pos="0">
                  <a:srgbClr val="00749B"/>
                </a:gs>
                <a:gs pos="100000">
                  <a:srgbClr val="0099CC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PerspectiveTopRight"/>
              <a:lightRig rig="legacyNormal2" dir="t"/>
            </a:scene3d>
            <a:sp3d extrusionH="430200" prstMaterial="legacyMetal">
              <a:bevelT w="13500" h="13500" prst="angle"/>
              <a:bevelB w="13500" h="13500" prst="angle"/>
              <a:extrusionClr>
                <a:srgbClr val="0099CC"/>
              </a:extrusionClr>
              <a:contourClr>
                <a:srgbClr val="00749B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grpSp>
        <p:nvGrpSpPr>
          <p:cNvPr id="94" name="Group 286"/>
          <p:cNvGrpSpPr>
            <a:grpSpLocks/>
          </p:cNvGrpSpPr>
          <p:nvPr/>
        </p:nvGrpSpPr>
        <p:grpSpPr bwMode="auto">
          <a:xfrm>
            <a:off x="1189038" y="1885653"/>
            <a:ext cx="541337" cy="800100"/>
            <a:chOff x="4466" y="2053"/>
            <a:chExt cx="590" cy="1177"/>
          </a:xfrm>
        </p:grpSpPr>
        <p:sp>
          <p:nvSpPr>
            <p:cNvPr id="95" name="Freeform 287"/>
            <p:cNvSpPr>
              <a:spLocks/>
            </p:cNvSpPr>
            <p:nvPr/>
          </p:nvSpPr>
          <p:spPr bwMode="gray">
            <a:xfrm>
              <a:off x="4466" y="2259"/>
              <a:ext cx="590" cy="971"/>
            </a:xfrm>
            <a:custGeom>
              <a:avLst/>
              <a:gdLst>
                <a:gd name="T0" fmla="*/ 284 w 590"/>
                <a:gd name="T1" fmla="*/ 59 h 971"/>
                <a:gd name="T2" fmla="*/ 364 w 590"/>
                <a:gd name="T3" fmla="*/ 7 h 971"/>
                <a:gd name="T4" fmla="*/ 446 w 590"/>
                <a:gd name="T5" fmla="*/ 52 h 971"/>
                <a:gd name="T6" fmla="*/ 512 w 590"/>
                <a:gd name="T7" fmla="*/ 216 h 971"/>
                <a:gd name="T8" fmla="*/ 532 w 590"/>
                <a:gd name="T9" fmla="*/ 417 h 971"/>
                <a:gd name="T10" fmla="*/ 450 w 590"/>
                <a:gd name="T11" fmla="*/ 305 h 971"/>
                <a:gd name="T12" fmla="*/ 398 w 590"/>
                <a:gd name="T13" fmla="*/ 118 h 971"/>
                <a:gd name="T14" fmla="*/ 490 w 590"/>
                <a:gd name="T15" fmla="*/ 497 h 971"/>
                <a:gd name="T16" fmla="*/ 388 w 590"/>
                <a:gd name="T17" fmla="*/ 531 h 971"/>
                <a:gd name="T18" fmla="*/ 412 w 590"/>
                <a:gd name="T19" fmla="*/ 817 h 971"/>
                <a:gd name="T20" fmla="*/ 366 w 590"/>
                <a:gd name="T21" fmla="*/ 967 h 971"/>
                <a:gd name="T22" fmla="*/ 308 w 590"/>
                <a:gd name="T23" fmla="*/ 832 h 971"/>
                <a:gd name="T24" fmla="*/ 290 w 590"/>
                <a:gd name="T25" fmla="*/ 549 h 971"/>
                <a:gd name="T26" fmla="*/ 264 w 590"/>
                <a:gd name="T27" fmla="*/ 801 h 971"/>
                <a:gd name="T28" fmla="*/ 189 w 590"/>
                <a:gd name="T29" fmla="*/ 962 h 971"/>
                <a:gd name="T30" fmla="*/ 151 w 590"/>
                <a:gd name="T31" fmla="*/ 804 h 971"/>
                <a:gd name="T32" fmla="*/ 184 w 590"/>
                <a:gd name="T33" fmla="*/ 525 h 971"/>
                <a:gd name="T34" fmla="*/ 84 w 590"/>
                <a:gd name="T35" fmla="*/ 505 h 971"/>
                <a:gd name="T36" fmla="*/ 170 w 590"/>
                <a:gd name="T37" fmla="*/ 118 h 971"/>
                <a:gd name="T38" fmla="*/ 86 w 590"/>
                <a:gd name="T39" fmla="*/ 401 h 971"/>
                <a:gd name="T40" fmla="*/ 24 w 590"/>
                <a:gd name="T41" fmla="*/ 303 h 971"/>
                <a:gd name="T42" fmla="*/ 140 w 590"/>
                <a:gd name="T43" fmla="*/ 39 h 971"/>
                <a:gd name="T44" fmla="*/ 212 w 590"/>
                <a:gd name="T45" fmla="*/ 13 h 971"/>
                <a:gd name="T46" fmla="*/ 284 w 590"/>
                <a:gd name="T47" fmla="*/ 59 h 97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90"/>
                <a:gd name="T73" fmla="*/ 0 h 971"/>
                <a:gd name="T74" fmla="*/ 590 w 590"/>
                <a:gd name="T75" fmla="*/ 971 h 97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90" h="971">
                  <a:moveTo>
                    <a:pt x="284" y="59"/>
                  </a:moveTo>
                  <a:cubicBezTo>
                    <a:pt x="326" y="59"/>
                    <a:pt x="352" y="37"/>
                    <a:pt x="364" y="7"/>
                  </a:cubicBezTo>
                  <a:cubicBezTo>
                    <a:pt x="390" y="2"/>
                    <a:pt x="418" y="17"/>
                    <a:pt x="446" y="52"/>
                  </a:cubicBezTo>
                  <a:cubicBezTo>
                    <a:pt x="470" y="87"/>
                    <a:pt x="498" y="155"/>
                    <a:pt x="512" y="216"/>
                  </a:cubicBezTo>
                  <a:cubicBezTo>
                    <a:pt x="528" y="274"/>
                    <a:pt x="590" y="404"/>
                    <a:pt x="532" y="417"/>
                  </a:cubicBezTo>
                  <a:cubicBezTo>
                    <a:pt x="476" y="430"/>
                    <a:pt x="462" y="364"/>
                    <a:pt x="450" y="305"/>
                  </a:cubicBezTo>
                  <a:cubicBezTo>
                    <a:pt x="430" y="227"/>
                    <a:pt x="398" y="118"/>
                    <a:pt x="398" y="118"/>
                  </a:cubicBezTo>
                  <a:cubicBezTo>
                    <a:pt x="405" y="150"/>
                    <a:pt x="492" y="428"/>
                    <a:pt x="490" y="497"/>
                  </a:cubicBezTo>
                  <a:cubicBezTo>
                    <a:pt x="428" y="523"/>
                    <a:pt x="442" y="516"/>
                    <a:pt x="388" y="531"/>
                  </a:cubicBezTo>
                  <a:cubicBezTo>
                    <a:pt x="394" y="620"/>
                    <a:pt x="405" y="737"/>
                    <a:pt x="412" y="817"/>
                  </a:cubicBezTo>
                  <a:cubicBezTo>
                    <a:pt x="414" y="865"/>
                    <a:pt x="438" y="963"/>
                    <a:pt x="366" y="967"/>
                  </a:cubicBezTo>
                  <a:cubicBezTo>
                    <a:pt x="294" y="971"/>
                    <a:pt x="318" y="915"/>
                    <a:pt x="308" y="832"/>
                  </a:cubicBezTo>
                  <a:lnTo>
                    <a:pt x="290" y="549"/>
                  </a:lnTo>
                  <a:lnTo>
                    <a:pt x="264" y="801"/>
                  </a:lnTo>
                  <a:cubicBezTo>
                    <a:pt x="250" y="879"/>
                    <a:pt x="256" y="960"/>
                    <a:pt x="189" y="962"/>
                  </a:cubicBezTo>
                  <a:cubicBezTo>
                    <a:pt x="122" y="964"/>
                    <a:pt x="149" y="840"/>
                    <a:pt x="151" y="804"/>
                  </a:cubicBezTo>
                  <a:cubicBezTo>
                    <a:pt x="153" y="768"/>
                    <a:pt x="184" y="579"/>
                    <a:pt x="184" y="525"/>
                  </a:cubicBezTo>
                  <a:cubicBezTo>
                    <a:pt x="134" y="515"/>
                    <a:pt x="84" y="505"/>
                    <a:pt x="84" y="505"/>
                  </a:cubicBezTo>
                  <a:lnTo>
                    <a:pt x="170" y="118"/>
                  </a:lnTo>
                  <a:cubicBezTo>
                    <a:pt x="170" y="101"/>
                    <a:pt x="110" y="370"/>
                    <a:pt x="86" y="401"/>
                  </a:cubicBezTo>
                  <a:cubicBezTo>
                    <a:pt x="62" y="433"/>
                    <a:pt x="0" y="397"/>
                    <a:pt x="24" y="303"/>
                  </a:cubicBezTo>
                  <a:cubicBezTo>
                    <a:pt x="34" y="263"/>
                    <a:pt x="124" y="55"/>
                    <a:pt x="140" y="39"/>
                  </a:cubicBezTo>
                  <a:cubicBezTo>
                    <a:pt x="156" y="23"/>
                    <a:pt x="160" y="0"/>
                    <a:pt x="212" y="13"/>
                  </a:cubicBezTo>
                  <a:cubicBezTo>
                    <a:pt x="238" y="41"/>
                    <a:pt x="242" y="59"/>
                    <a:pt x="284" y="59"/>
                  </a:cubicBezTo>
                  <a:close/>
                </a:path>
              </a:pathLst>
            </a:custGeom>
            <a:gradFill rotWithShape="1">
              <a:gsLst>
                <a:gs pos="0">
                  <a:srgbClr val="F0B5B4"/>
                </a:gs>
                <a:gs pos="100000">
                  <a:srgbClr val="F7D7D7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Normal3" dir="b"/>
            </a:scene3d>
            <a:sp3d extrusionH="176200" prstMaterial="legacyMetal">
              <a:bevelT w="13500" h="13500" prst="angle"/>
              <a:bevelB w="13500" h="13500" prst="angle"/>
              <a:extrusionClr>
                <a:srgbClr val="F0B5B4"/>
              </a:extrusionClr>
              <a:contourClr>
                <a:srgbClr val="F0B5B4"/>
              </a:contour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96" name="Oval 288"/>
            <p:cNvSpPr>
              <a:spLocks noChangeArrowheads="1"/>
            </p:cNvSpPr>
            <p:nvPr/>
          </p:nvSpPr>
          <p:spPr bwMode="gray">
            <a:xfrm>
              <a:off x="4641" y="2053"/>
              <a:ext cx="213" cy="225"/>
            </a:xfrm>
            <a:prstGeom prst="ellipse">
              <a:avLst/>
            </a:prstGeom>
            <a:gradFill rotWithShape="1">
              <a:gsLst>
                <a:gs pos="0">
                  <a:srgbClr val="F0B5B4"/>
                </a:gs>
                <a:gs pos="100000">
                  <a:srgbClr val="F7D7D7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Normal3" dir="b"/>
            </a:scene3d>
            <a:sp3d extrusionH="176200" prstMaterial="legacyMetal">
              <a:bevelT w="13500" h="13500" prst="angle"/>
              <a:bevelB w="13500" h="13500" prst="angle"/>
              <a:extrusionClr>
                <a:srgbClr val="F0B5B4"/>
              </a:extrusionClr>
              <a:contourClr>
                <a:srgbClr val="F0B5B4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97" name="Прямоугольник 96"/>
          <p:cNvSpPr/>
          <p:nvPr/>
        </p:nvSpPr>
        <p:spPr>
          <a:xfrm>
            <a:off x="2952738" y="1583950"/>
            <a:ext cx="71617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способности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у ребёнка развита крупная и мелкая моторика.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● ребёнок способен к волевым усилиям в разных видах деятельности, преодолевать сиюминутные побуждения, доводить до конца начатое дело. 33Проект Ребёнок может следовать социальным нормам поведения и правилам в разных видах деятельности, во взаимоотношениях со взрослыми и сверстниками, правилам безопасного поведения и личной гигиены;</a:t>
            </a:r>
          </a:p>
        </p:txBody>
      </p:sp>
      <p:sp>
        <p:nvSpPr>
          <p:cNvPr id="98" name="Rectangle 4"/>
          <p:cNvSpPr txBox="1">
            <a:spLocks noChangeArrowheads="1"/>
          </p:cNvSpPr>
          <p:nvPr/>
        </p:nvSpPr>
        <p:spPr>
          <a:xfrm>
            <a:off x="160338" y="328314"/>
            <a:ext cx="6859587" cy="9509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Целевые ориентиры ДО 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социальные и психологические характеристики личности ребёнка на этапе завершения дошкольного образования:</a:t>
            </a:r>
            <a:endParaRPr lang="en-US" sz="1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80666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</TotalTime>
  <Words>995</Words>
  <Application>Microsoft Office PowerPoint</Application>
  <PresentationFormat>Широкоэкранный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Грань</vt:lpstr>
      <vt:lpstr>Основная общеобразовательная программа – образовательная программа дошкольного образования  муниципального бюджетного дошкольного образовательного учреждения детского сада комбинированного вида №7 «Росинка» Бугульминского муниципального района  Республики Татарстан  на переходный период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3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общеобразовательная программа – образовательная программа дошкольного образования  муниципального бюджетного дошкольного образовательного учреждения детского сада комбинированного вида №7 «Росинка» Бугульминского муниципального района  Республики Татарстан  на переходный период </dc:title>
  <dc:creator>1</dc:creator>
  <cp:lastModifiedBy>1</cp:lastModifiedBy>
  <cp:revision>7</cp:revision>
  <dcterms:created xsi:type="dcterms:W3CDTF">2015-05-13T19:31:02Z</dcterms:created>
  <dcterms:modified xsi:type="dcterms:W3CDTF">2015-05-13T20:13:11Z</dcterms:modified>
</cp:coreProperties>
</file>